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1.xml" ContentType="application/inkml+xml"/>
  <Override PartName="/ppt/ink/ink2.xml" ContentType="application/inkml+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9"/>
  </p:notesMasterIdLst>
  <p:handoutMasterIdLst>
    <p:handoutMasterId r:id="rId40"/>
  </p:handoutMasterIdLst>
  <p:sldIdLst>
    <p:sldId id="319" r:id="rId2"/>
    <p:sldId id="599" r:id="rId3"/>
    <p:sldId id="508" r:id="rId4"/>
    <p:sldId id="276" r:id="rId5"/>
    <p:sldId id="577" r:id="rId6"/>
    <p:sldId id="543" r:id="rId7"/>
    <p:sldId id="597" r:id="rId8"/>
    <p:sldId id="277" r:id="rId9"/>
    <p:sldId id="279" r:id="rId10"/>
    <p:sldId id="331" r:id="rId11"/>
    <p:sldId id="598" r:id="rId12"/>
    <p:sldId id="608" r:id="rId13"/>
    <p:sldId id="600" r:id="rId14"/>
    <p:sldId id="601" r:id="rId15"/>
    <p:sldId id="602" r:id="rId16"/>
    <p:sldId id="603" r:id="rId17"/>
    <p:sldId id="604" r:id="rId18"/>
    <p:sldId id="607" r:id="rId19"/>
    <p:sldId id="605" r:id="rId20"/>
    <p:sldId id="565" r:id="rId21"/>
    <p:sldId id="525" r:id="rId22"/>
    <p:sldId id="511" r:id="rId23"/>
    <p:sldId id="569" r:id="rId24"/>
    <p:sldId id="552" r:id="rId25"/>
    <p:sldId id="564" r:id="rId26"/>
    <p:sldId id="509" r:id="rId27"/>
    <p:sldId id="521" r:id="rId28"/>
    <p:sldId id="614" r:id="rId29"/>
    <p:sldId id="611" r:id="rId30"/>
    <p:sldId id="612" r:id="rId31"/>
    <p:sldId id="613" r:id="rId32"/>
    <p:sldId id="606" r:id="rId33"/>
    <p:sldId id="609" r:id="rId34"/>
    <p:sldId id="610" r:id="rId35"/>
    <p:sldId id="572" r:id="rId36"/>
    <p:sldId id="575" r:id="rId37"/>
    <p:sldId id="516" r:id="rId3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Georgia" pitchFamily="-111" charset="0"/>
        <a:ea typeface="Osaka" pitchFamily="-111" charset="-128"/>
        <a:cs typeface="+mn-cs"/>
      </a:defRPr>
    </a:lvl1pPr>
    <a:lvl2pPr marL="457200" algn="l" rtl="0" eaLnBrk="0" fontAlgn="base" hangingPunct="0">
      <a:spcBef>
        <a:spcPct val="0"/>
      </a:spcBef>
      <a:spcAft>
        <a:spcPct val="0"/>
      </a:spcAft>
      <a:defRPr kern="1200">
        <a:solidFill>
          <a:schemeClr val="tx1"/>
        </a:solidFill>
        <a:latin typeface="Georgia" pitchFamily="-111" charset="0"/>
        <a:ea typeface="Osaka" pitchFamily="-111" charset="-128"/>
        <a:cs typeface="+mn-cs"/>
      </a:defRPr>
    </a:lvl2pPr>
    <a:lvl3pPr marL="914400" algn="l" rtl="0" eaLnBrk="0" fontAlgn="base" hangingPunct="0">
      <a:spcBef>
        <a:spcPct val="0"/>
      </a:spcBef>
      <a:spcAft>
        <a:spcPct val="0"/>
      </a:spcAft>
      <a:defRPr kern="1200">
        <a:solidFill>
          <a:schemeClr val="tx1"/>
        </a:solidFill>
        <a:latin typeface="Georgia" pitchFamily="-111" charset="0"/>
        <a:ea typeface="Osaka" pitchFamily="-111" charset="-128"/>
        <a:cs typeface="+mn-cs"/>
      </a:defRPr>
    </a:lvl3pPr>
    <a:lvl4pPr marL="1371600" algn="l" rtl="0" eaLnBrk="0" fontAlgn="base" hangingPunct="0">
      <a:spcBef>
        <a:spcPct val="0"/>
      </a:spcBef>
      <a:spcAft>
        <a:spcPct val="0"/>
      </a:spcAft>
      <a:defRPr kern="1200">
        <a:solidFill>
          <a:schemeClr val="tx1"/>
        </a:solidFill>
        <a:latin typeface="Georgia" pitchFamily="-111" charset="0"/>
        <a:ea typeface="Osaka" pitchFamily="-111" charset="-128"/>
        <a:cs typeface="+mn-cs"/>
      </a:defRPr>
    </a:lvl4pPr>
    <a:lvl5pPr marL="1828800" algn="l" rtl="0" eaLnBrk="0" fontAlgn="base" hangingPunct="0">
      <a:spcBef>
        <a:spcPct val="0"/>
      </a:spcBef>
      <a:spcAft>
        <a:spcPct val="0"/>
      </a:spcAft>
      <a:defRPr kern="1200">
        <a:solidFill>
          <a:schemeClr val="tx1"/>
        </a:solidFill>
        <a:latin typeface="Georgia" pitchFamily="-111" charset="0"/>
        <a:ea typeface="Osaka" pitchFamily="-111" charset="-128"/>
        <a:cs typeface="+mn-cs"/>
      </a:defRPr>
    </a:lvl5pPr>
    <a:lvl6pPr marL="2286000" algn="l" defTabSz="914400" rtl="0" eaLnBrk="1" latinLnBrk="0" hangingPunct="1">
      <a:defRPr kern="1200">
        <a:solidFill>
          <a:schemeClr val="tx1"/>
        </a:solidFill>
        <a:latin typeface="Georgia" pitchFamily="-111" charset="0"/>
        <a:ea typeface="Osaka" pitchFamily="-111" charset="-128"/>
        <a:cs typeface="+mn-cs"/>
      </a:defRPr>
    </a:lvl6pPr>
    <a:lvl7pPr marL="2743200" algn="l" defTabSz="914400" rtl="0" eaLnBrk="1" latinLnBrk="0" hangingPunct="1">
      <a:defRPr kern="1200">
        <a:solidFill>
          <a:schemeClr val="tx1"/>
        </a:solidFill>
        <a:latin typeface="Georgia" pitchFamily="-111" charset="0"/>
        <a:ea typeface="Osaka" pitchFamily="-111" charset="-128"/>
        <a:cs typeface="+mn-cs"/>
      </a:defRPr>
    </a:lvl7pPr>
    <a:lvl8pPr marL="3200400" algn="l" defTabSz="914400" rtl="0" eaLnBrk="1" latinLnBrk="0" hangingPunct="1">
      <a:defRPr kern="1200">
        <a:solidFill>
          <a:schemeClr val="tx1"/>
        </a:solidFill>
        <a:latin typeface="Georgia" pitchFamily="-111" charset="0"/>
        <a:ea typeface="Osaka" pitchFamily="-111" charset="-128"/>
        <a:cs typeface="+mn-cs"/>
      </a:defRPr>
    </a:lvl8pPr>
    <a:lvl9pPr marL="3657600" algn="l" defTabSz="914400" rtl="0" eaLnBrk="1" latinLnBrk="0" hangingPunct="1">
      <a:defRPr kern="1200">
        <a:solidFill>
          <a:schemeClr val="tx1"/>
        </a:solidFill>
        <a:latin typeface="Georgia" pitchFamily="-111" charset="0"/>
        <a:ea typeface="Osaka" pitchFamily="-111" charset="-128"/>
        <a:cs typeface="+mn-cs"/>
      </a:defRPr>
    </a:lvl9pPr>
  </p:defaultTextStyle>
  <p:extLst>
    <p:ext uri="{EFAFB233-063F-42B5-8137-9DF3F51BA10A}">
      <p15:sldGuideLst xmlns:p15="http://schemas.microsoft.com/office/powerpoint/2012/main">
        <p15:guide id="1" orient="horz" pos="2112">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gzi Luo" initials="LL" lastIdx="3" clrIdx="0">
    <p:extLst>
      <p:ext uri="{19B8F6BF-5375-455C-9EA6-DF929625EA0E}">
        <p15:presenceInfo xmlns:p15="http://schemas.microsoft.com/office/powerpoint/2012/main" userId="Lingzi Lu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42093"/>
    <a:srgbClr val="005643"/>
    <a:srgbClr val="5396FF"/>
    <a:srgbClr val="003366"/>
    <a:srgbClr val="CCECFF"/>
    <a:srgbClr val="7DA6E1"/>
    <a:srgbClr val="7C8AE3"/>
    <a:srgbClr val="99CCFF"/>
    <a:srgbClr val="1313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54" autoAdjust="0"/>
    <p:restoredTop sz="86767" autoAdjust="0"/>
  </p:normalViewPr>
  <p:slideViewPr>
    <p:cSldViewPr>
      <p:cViewPr varScale="1">
        <p:scale>
          <a:sx n="95" d="100"/>
          <a:sy n="95" d="100"/>
        </p:scale>
        <p:origin x="2376" y="168"/>
      </p:cViewPr>
      <p:guideLst>
        <p:guide orient="horz" pos="211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111" charset="0"/>
                <a:cs typeface="Osaka" pitchFamily="-111" charset="-128"/>
              </a:defRPr>
            </a:lvl1pPr>
          </a:lstStyle>
          <a:p>
            <a:pPr>
              <a:defRPr/>
            </a:pPr>
            <a:endParaRPr lang="en-US" dirty="0"/>
          </a:p>
        </p:txBody>
      </p:sp>
      <p:sp>
        <p:nvSpPr>
          <p:cNvPr id="11267" name="Rectangle 1027"/>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111" charset="0"/>
                <a:cs typeface="Osaka" pitchFamily="-111" charset="-128"/>
              </a:defRPr>
            </a:lvl1pPr>
          </a:lstStyle>
          <a:p>
            <a:pPr>
              <a:defRPr/>
            </a:pPr>
            <a:endParaRPr lang="en-US" dirty="0"/>
          </a:p>
        </p:txBody>
      </p:sp>
      <p:sp>
        <p:nvSpPr>
          <p:cNvPr id="11268" name="Rectangle 1028"/>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111" charset="0"/>
                <a:cs typeface="Osaka" pitchFamily="-111" charset="-128"/>
              </a:defRPr>
            </a:lvl1pPr>
          </a:lstStyle>
          <a:p>
            <a:pPr>
              <a:defRPr/>
            </a:pPr>
            <a:endParaRPr lang="en-US" dirty="0"/>
          </a:p>
        </p:txBody>
      </p:sp>
      <p:sp>
        <p:nvSpPr>
          <p:cNvPr id="11269" name="Rectangle 1029"/>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pitchFamily="-111" charset="0"/>
              </a:defRPr>
            </a:lvl1pPr>
          </a:lstStyle>
          <a:p>
            <a:fld id="{D7556BEC-1C11-4571-9F8B-6D9D9E7B7095}" type="slidenum">
              <a:rPr lang="en-US"/>
              <a:pPr/>
              <a:t>‹#›</a:t>
            </a:fld>
            <a:endParaRPr lang="en-US" dirty="0"/>
          </a:p>
        </p:txBody>
      </p:sp>
    </p:spTree>
    <p:extLst>
      <p:ext uri="{BB962C8B-B14F-4D97-AF65-F5344CB8AC3E}">
        <p14:creationId xmlns:p14="http://schemas.microsoft.com/office/powerpoint/2010/main" val="163681216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0T01:18:08.091"/>
    </inkml:context>
    <inkml:brush xml:id="br0">
      <inkml:brushProperty name="width" value="0.05" units="cm"/>
      <inkml:brushProperty name="height" value="0.05" units="cm"/>
      <inkml:brushProperty name="color" value="#E71224"/>
    </inkml:brush>
  </inkml:definitions>
  <inkml:trace contextRef="#ctx0" brushRef="#br0">0 1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0T01:18:31.144"/>
    </inkml:context>
    <inkml:brush xml:id="br0">
      <inkml:brushProperty name="width" value="0.08571" units="cm"/>
      <inkml:brushProperty name="height" value="0.08571" units="cm"/>
      <inkml:brushProperty name="color" value="#E71224"/>
    </inkml:brush>
  </inkml:definitions>
  <inkml:trace contextRef="#ctx0" brushRef="#br0">0 1 8027,'0'0'0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111" charset="0"/>
                <a:cs typeface="Osaka" pitchFamily="-111" charset="-128"/>
              </a:defRPr>
            </a:lvl1pPr>
          </a:lstStyle>
          <a:p>
            <a:pPr>
              <a:defRPr/>
            </a:pPr>
            <a:endParaRPr lang="en-US" dirty="0"/>
          </a:p>
        </p:txBody>
      </p:sp>
      <p:sp>
        <p:nvSpPr>
          <p:cNvPr id="71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111" charset="0"/>
                <a:cs typeface="Osaka" pitchFamily="-111" charset="-128"/>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111" charset="0"/>
                <a:cs typeface="Osaka" pitchFamily="-111" charset="-128"/>
              </a:defRPr>
            </a:lvl1pPr>
          </a:lstStyle>
          <a:p>
            <a:pPr>
              <a:defRPr/>
            </a:pPr>
            <a:endParaRPr lang="en-US" dirty="0"/>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pitchFamily="-111" charset="0"/>
              </a:defRPr>
            </a:lvl1pPr>
          </a:lstStyle>
          <a:p>
            <a:fld id="{96C25063-8163-4008-93AE-BBBA65B95C5F}" type="slidenum">
              <a:rPr lang="en-US"/>
              <a:pPr/>
              <a:t>‹#›</a:t>
            </a:fld>
            <a:endParaRPr lang="en-US" dirty="0"/>
          </a:p>
        </p:txBody>
      </p:sp>
    </p:spTree>
    <p:extLst>
      <p:ext uri="{BB962C8B-B14F-4D97-AF65-F5344CB8AC3E}">
        <p14:creationId xmlns:p14="http://schemas.microsoft.com/office/powerpoint/2010/main" val="1757743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11" charset="0"/>
        <a:ea typeface="Osaka" pitchFamily="-111" charset="-128"/>
        <a:cs typeface="Osaka" pitchFamily="-111" charset="-128"/>
      </a:defRPr>
    </a:lvl1pPr>
    <a:lvl2pPr marL="457200" algn="l" rtl="0" eaLnBrk="0" fontAlgn="base" hangingPunct="0">
      <a:spcBef>
        <a:spcPct val="30000"/>
      </a:spcBef>
      <a:spcAft>
        <a:spcPct val="0"/>
      </a:spcAft>
      <a:defRPr sz="1200" kern="1200">
        <a:solidFill>
          <a:schemeClr val="tx1"/>
        </a:solidFill>
        <a:latin typeface="Times" pitchFamily="-111" charset="0"/>
        <a:ea typeface="Osaka" pitchFamily="-111" charset="-128"/>
        <a:cs typeface="Osaka" pitchFamily="-111" charset="-128"/>
      </a:defRPr>
    </a:lvl2pPr>
    <a:lvl3pPr marL="914400" algn="l" rtl="0" eaLnBrk="0" fontAlgn="base" hangingPunct="0">
      <a:spcBef>
        <a:spcPct val="30000"/>
      </a:spcBef>
      <a:spcAft>
        <a:spcPct val="0"/>
      </a:spcAft>
      <a:defRPr sz="1200" kern="1200">
        <a:solidFill>
          <a:schemeClr val="tx1"/>
        </a:solidFill>
        <a:latin typeface="Times" pitchFamily="-111" charset="0"/>
        <a:ea typeface="Osaka" pitchFamily="-111" charset="-128"/>
        <a:cs typeface="Osaka" pitchFamily="-111" charset="-128"/>
      </a:defRPr>
    </a:lvl3pPr>
    <a:lvl4pPr marL="1371600" algn="l" rtl="0" eaLnBrk="0" fontAlgn="base" hangingPunct="0">
      <a:spcBef>
        <a:spcPct val="30000"/>
      </a:spcBef>
      <a:spcAft>
        <a:spcPct val="0"/>
      </a:spcAft>
      <a:defRPr sz="1200" kern="1200">
        <a:solidFill>
          <a:schemeClr val="tx1"/>
        </a:solidFill>
        <a:latin typeface="Times" pitchFamily="-111" charset="0"/>
        <a:ea typeface="Osaka" pitchFamily="-111" charset="-128"/>
        <a:cs typeface="Osaka" pitchFamily="-111" charset="-128"/>
      </a:defRPr>
    </a:lvl4pPr>
    <a:lvl5pPr marL="1828800" algn="l" rtl="0" eaLnBrk="0" fontAlgn="base" hangingPunct="0">
      <a:spcBef>
        <a:spcPct val="30000"/>
      </a:spcBef>
      <a:spcAft>
        <a:spcPct val="0"/>
      </a:spcAft>
      <a:defRPr sz="1200" kern="1200">
        <a:solidFill>
          <a:schemeClr val="tx1"/>
        </a:solidFill>
        <a:latin typeface="Times" pitchFamily="-111" charset="0"/>
        <a:ea typeface="Osaka" pitchFamily="-111" charset="-128"/>
        <a:cs typeface="Osaka" pitchFamily="-111"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CA" dirty="0"/>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645C28F-3A63-4F9F-B2DB-E03FC41F163C}" type="slidenum">
              <a:rPr lang="en-CA"/>
              <a:pPr/>
              <a:t>1</a:t>
            </a:fld>
            <a:endParaRPr lang="en-CA" dirty="0"/>
          </a:p>
        </p:txBody>
      </p:sp>
    </p:spTree>
    <p:extLst>
      <p:ext uri="{BB962C8B-B14F-4D97-AF65-F5344CB8AC3E}">
        <p14:creationId xmlns:p14="http://schemas.microsoft.com/office/powerpoint/2010/main" val="1973548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real medical interventions </a:t>
            </a:r>
          </a:p>
          <a:p>
            <a:r>
              <a:rPr lang="en-US" dirty="0"/>
              <a:t>Will</a:t>
            </a:r>
            <a:r>
              <a:rPr lang="en-US" baseline="0" dirty="0"/>
              <a:t> talk through some rehabilitation interventions focusing on metacognitive strategy use</a:t>
            </a:r>
            <a:endParaRPr lang="en-US" dirty="0"/>
          </a:p>
        </p:txBody>
      </p:sp>
      <p:sp>
        <p:nvSpPr>
          <p:cNvPr id="4" name="Slide Number Placeholder 3"/>
          <p:cNvSpPr>
            <a:spLocks noGrp="1"/>
          </p:cNvSpPr>
          <p:nvPr>
            <p:ph type="sldNum" sz="quarter" idx="10"/>
          </p:nvPr>
        </p:nvSpPr>
        <p:spPr/>
        <p:txBody>
          <a:bodyPr/>
          <a:lstStyle/>
          <a:p>
            <a:fld id="{D8E3E6D2-B950-4418-8A4D-D59EDD817DA4}" type="slidenum">
              <a:rPr lang="en-US" smtClean="0"/>
              <a:t>22</a:t>
            </a:fld>
            <a:endParaRPr lang="en-US"/>
          </a:p>
        </p:txBody>
      </p:sp>
    </p:spTree>
    <p:extLst>
      <p:ext uri="{BB962C8B-B14F-4D97-AF65-F5344CB8AC3E}">
        <p14:creationId xmlns:p14="http://schemas.microsoft.com/office/powerpoint/2010/main" val="178528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C25063-8163-4008-93AE-BBBA65B95C5F}" type="slidenum">
              <a:rPr lang="en-US" smtClean="0"/>
              <a:pPr/>
              <a:t>27</a:t>
            </a:fld>
            <a:endParaRPr lang="en-US" dirty="0"/>
          </a:p>
        </p:txBody>
      </p:sp>
    </p:spTree>
    <p:extLst>
      <p:ext uri="{BB962C8B-B14F-4D97-AF65-F5344CB8AC3E}">
        <p14:creationId xmlns:p14="http://schemas.microsoft.com/office/powerpoint/2010/main" val="3593305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C25063-8163-4008-93AE-BBBA65B95C5F}" type="slidenum">
              <a:rPr lang="en-US" smtClean="0"/>
              <a:pPr/>
              <a:t>34</a:t>
            </a:fld>
            <a:endParaRPr lang="en-US" dirty="0"/>
          </a:p>
        </p:txBody>
      </p:sp>
    </p:spTree>
    <p:extLst>
      <p:ext uri="{BB962C8B-B14F-4D97-AF65-F5344CB8AC3E}">
        <p14:creationId xmlns:p14="http://schemas.microsoft.com/office/powerpoint/2010/main" val="3371376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C25063-8163-4008-93AE-BBBA65B95C5F}" type="slidenum">
              <a:rPr lang="en-US" smtClean="0"/>
              <a:pPr/>
              <a:t>37</a:t>
            </a:fld>
            <a:endParaRPr lang="en-US" dirty="0"/>
          </a:p>
        </p:txBody>
      </p:sp>
    </p:spTree>
    <p:extLst>
      <p:ext uri="{BB962C8B-B14F-4D97-AF65-F5344CB8AC3E}">
        <p14:creationId xmlns:p14="http://schemas.microsoft.com/office/powerpoint/2010/main" val="470388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a brief introduction to SCD: This is an inherited disorder. It is autosomal recessive and caused by a point mutation in the beta globin gene that results in abnormal hemoglobin. Patients may have Hb S with S, C, beta thalassemia and other more rare hemoglobins. The only cure is a stem cell transplant, and this is not a common option as a donor source is a challenge. </a:t>
            </a:r>
          </a:p>
          <a:p>
            <a:endParaRPr lang="en-US" baseline="0" dirty="0"/>
          </a:p>
          <a:p>
            <a:r>
              <a:rPr lang="en-US" baseline="0" dirty="0"/>
              <a:t>We think that there are ~100,000 people in the US with this disease. Over 90% are African American. There is a minority of people from areas of the world where malaria was a problem. The trait is protective against malarial infection, and this selection preserved the trait in populations over generations.</a:t>
            </a:r>
          </a:p>
          <a:p>
            <a:endParaRPr lang="en-US" baseline="0" dirty="0"/>
          </a:p>
          <a:p>
            <a:r>
              <a:rPr lang="en-US" baseline="0" dirty="0"/>
              <a:t>While most of my talk focuses on the population in the US, I want to acknowledge that the overwhelming majority of people with SCD are in subSaharan Africa. Over 300,000 babies are born with this disease each year, but it is difficult to estimate the total world population of SCD due to a lack of universal screening or tracking mechanisms.</a:t>
            </a:r>
            <a:endParaRPr lang="en-US" dirty="0"/>
          </a:p>
        </p:txBody>
      </p:sp>
      <p:sp>
        <p:nvSpPr>
          <p:cNvPr id="4" name="Slide Number Placeholder 3"/>
          <p:cNvSpPr>
            <a:spLocks noGrp="1"/>
          </p:cNvSpPr>
          <p:nvPr>
            <p:ph type="sldNum" sz="quarter" idx="10"/>
          </p:nvPr>
        </p:nvSpPr>
        <p:spPr/>
        <p:txBody>
          <a:bodyPr/>
          <a:lstStyle/>
          <a:p>
            <a:fld id="{96C25063-8163-4008-93AE-BBBA65B95C5F}" type="slidenum">
              <a:rPr lang="en-US" smtClean="0"/>
              <a:pPr/>
              <a:t>3</a:t>
            </a:fld>
            <a:endParaRPr lang="en-US" dirty="0"/>
          </a:p>
        </p:txBody>
      </p:sp>
    </p:spTree>
    <p:extLst>
      <p:ext uri="{BB962C8B-B14F-4D97-AF65-F5344CB8AC3E}">
        <p14:creationId xmlns:p14="http://schemas.microsoft.com/office/powerpoint/2010/main" val="1022122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ECB8AF92-B377-0668-3CF0-1575A2BC39B5}"/>
              </a:ext>
            </a:extLst>
          </p:cNvPr>
          <p:cNvSpPr>
            <a:spLocks noGrp="1" noRot="1" noChangeAspect="1" noChangeArrowheads="1" noTextEdit="1"/>
          </p:cNvSpPr>
          <p:nvPr>
            <p:ph type="sldImg"/>
          </p:nvPr>
        </p:nvSpPr>
        <p:spPr>
          <a:ln/>
        </p:spPr>
      </p:sp>
      <p:sp>
        <p:nvSpPr>
          <p:cNvPr id="19458" name="Notes Placeholder 2">
            <a:extLst>
              <a:ext uri="{FF2B5EF4-FFF2-40B4-BE49-F238E27FC236}">
                <a16:creationId xmlns:a16="http://schemas.microsoft.com/office/drawing/2014/main" id="{6398E737-54CA-26F3-54F8-81E2E7CECC4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2813"/>
            <a:r>
              <a:rPr lang="en-US" altLang="en-US">
                <a:latin typeface="Times" charset="0"/>
                <a:ea typeface="Osaka" charset="-128"/>
              </a:rPr>
              <a:t>Sickle cell disease is an autosomal recessive disease which currently affects over 70000  people in the US, primarily African Americans, with approximately 1000 new births each year. </a:t>
            </a:r>
          </a:p>
          <a:p>
            <a:pPr defTabSz="912813"/>
            <a:endParaRPr lang="en-US" altLang="en-US">
              <a:latin typeface="Times" charset="0"/>
              <a:ea typeface="Osaka" charset="-128"/>
            </a:endParaRPr>
          </a:p>
          <a:p>
            <a:pPr defTabSz="912813" eaLnBrk="1" hangingPunct="1"/>
            <a:r>
              <a:rPr lang="en-US" altLang="en-US">
                <a:latin typeface="Times" charset="0"/>
                <a:ea typeface="Osaka" charset="-128"/>
              </a:rPr>
              <a:t>Estimated number of individuals with SCD, based on state-specific African-American and Hispanic birth-cohort disease prevalence and 2008 U.S. Census population, corrected for early mortality SCD,</a:t>
            </a:r>
          </a:p>
          <a:p>
            <a:pPr defTabSz="912813" eaLnBrk="1" hangingPunct="1"/>
            <a:r>
              <a:rPr lang="en-US" altLang="en-US">
                <a:latin typeface="Times" charset="0"/>
                <a:ea typeface="Osaka" charset="-128"/>
              </a:rPr>
              <a:t>Population Estimates of Sickle Cell Disease in the U.S.</a:t>
            </a:r>
          </a:p>
          <a:p>
            <a:pPr defTabSz="912813" eaLnBrk="1" hangingPunct="1"/>
            <a:r>
              <a:rPr lang="en-US" altLang="en-US">
                <a:latin typeface="Times" charset="0"/>
                <a:ea typeface="Osaka" charset="-128"/>
              </a:rPr>
              <a:t>Hassell, Kathryn L., MD, American Journal of Preventive Medicine, Volume 38, Issue 4, Supplement, S512-S521</a:t>
            </a:r>
          </a:p>
          <a:p>
            <a:pPr defTabSz="912813" eaLnBrk="1" hangingPunct="1"/>
            <a:r>
              <a:rPr lang="en-US" altLang="en-US">
                <a:latin typeface="Times" charset="0"/>
                <a:ea typeface="Osaka" charset="-128"/>
              </a:rPr>
              <a:t>Copyright ©  2010   American Journal of Preventive Medicine</a:t>
            </a:r>
          </a:p>
          <a:p>
            <a:pPr defTabSz="912813"/>
            <a:endParaRPr lang="en-US" altLang="en-US">
              <a:latin typeface="Times" charset="0"/>
              <a:ea typeface="Osaka" charset="-128"/>
            </a:endParaRPr>
          </a:p>
        </p:txBody>
      </p:sp>
      <p:sp>
        <p:nvSpPr>
          <p:cNvPr id="19459" name="Slide Number Placeholder 3">
            <a:extLst>
              <a:ext uri="{FF2B5EF4-FFF2-40B4-BE49-F238E27FC236}">
                <a16:creationId xmlns:a16="http://schemas.microsoft.com/office/drawing/2014/main" id="{D96C0565-E388-6DFA-7ACB-14F1018D7C0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ea typeface="Osaka" charset="-128"/>
              </a:defRPr>
            </a:lvl1pPr>
            <a:lvl2pPr marL="742950" indent="-285750">
              <a:defRPr>
                <a:solidFill>
                  <a:schemeClr val="tx1"/>
                </a:solidFill>
                <a:latin typeface="Georgia" panose="02040502050405020303" pitchFamily="18" charset="0"/>
                <a:ea typeface="Osaka" charset="-128"/>
              </a:defRPr>
            </a:lvl2pPr>
            <a:lvl3pPr marL="1143000" indent="-228600">
              <a:defRPr>
                <a:solidFill>
                  <a:schemeClr val="tx1"/>
                </a:solidFill>
                <a:latin typeface="Georgia" panose="02040502050405020303" pitchFamily="18" charset="0"/>
                <a:ea typeface="Osaka" charset="-128"/>
              </a:defRPr>
            </a:lvl3pPr>
            <a:lvl4pPr marL="1600200" indent="-228600">
              <a:defRPr>
                <a:solidFill>
                  <a:schemeClr val="tx1"/>
                </a:solidFill>
                <a:latin typeface="Georgia" panose="02040502050405020303" pitchFamily="18" charset="0"/>
                <a:ea typeface="Osaka" charset="-128"/>
              </a:defRPr>
            </a:lvl4pPr>
            <a:lvl5pPr marL="2057400" indent="-228600">
              <a:defRPr>
                <a:solidFill>
                  <a:schemeClr val="tx1"/>
                </a:solidFill>
                <a:latin typeface="Georgia" panose="02040502050405020303" pitchFamily="18" charset="0"/>
                <a:ea typeface="Osaka" charset="-128"/>
              </a:defRPr>
            </a:lvl5pPr>
            <a:lvl6pPr marL="2514600" indent="-228600" eaLnBrk="0" fontAlgn="base" hangingPunct="0">
              <a:spcBef>
                <a:spcPct val="0"/>
              </a:spcBef>
              <a:spcAft>
                <a:spcPct val="0"/>
              </a:spcAft>
              <a:defRPr>
                <a:solidFill>
                  <a:schemeClr val="tx1"/>
                </a:solidFill>
                <a:latin typeface="Georgia" panose="02040502050405020303" pitchFamily="18" charset="0"/>
                <a:ea typeface="Osaka" charset="-128"/>
              </a:defRPr>
            </a:lvl6pPr>
            <a:lvl7pPr marL="2971800" indent="-228600" eaLnBrk="0" fontAlgn="base" hangingPunct="0">
              <a:spcBef>
                <a:spcPct val="0"/>
              </a:spcBef>
              <a:spcAft>
                <a:spcPct val="0"/>
              </a:spcAft>
              <a:defRPr>
                <a:solidFill>
                  <a:schemeClr val="tx1"/>
                </a:solidFill>
                <a:latin typeface="Georgia" panose="02040502050405020303" pitchFamily="18" charset="0"/>
                <a:ea typeface="Osaka" charset="-128"/>
              </a:defRPr>
            </a:lvl7pPr>
            <a:lvl8pPr marL="3429000" indent="-228600" eaLnBrk="0" fontAlgn="base" hangingPunct="0">
              <a:spcBef>
                <a:spcPct val="0"/>
              </a:spcBef>
              <a:spcAft>
                <a:spcPct val="0"/>
              </a:spcAft>
              <a:defRPr>
                <a:solidFill>
                  <a:schemeClr val="tx1"/>
                </a:solidFill>
                <a:latin typeface="Georgia" panose="02040502050405020303" pitchFamily="18" charset="0"/>
                <a:ea typeface="Osaka" charset="-128"/>
              </a:defRPr>
            </a:lvl8pPr>
            <a:lvl9pPr marL="3886200" indent="-228600" eaLnBrk="0" fontAlgn="base" hangingPunct="0">
              <a:spcBef>
                <a:spcPct val="0"/>
              </a:spcBef>
              <a:spcAft>
                <a:spcPct val="0"/>
              </a:spcAft>
              <a:defRPr>
                <a:solidFill>
                  <a:schemeClr val="tx1"/>
                </a:solidFill>
                <a:latin typeface="Georgia" panose="02040502050405020303" pitchFamily="18" charset="0"/>
                <a:ea typeface="Osaka" charset="-128"/>
              </a:defRPr>
            </a:lvl9pPr>
          </a:lstStyle>
          <a:p>
            <a:fld id="{95CDBCF1-D312-2A44-9592-3EEDC4F7DDA0}" type="slidenum">
              <a:rPr lang="en-US" altLang="en-US" smtClean="0">
                <a:latin typeface="Times" charset="0"/>
              </a:rPr>
              <a:pPr/>
              <a:t>4</a:t>
            </a:fld>
            <a:endParaRPr lang="en-US" altLang="en-US">
              <a:latin typeface="Times"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abnormal red blood cells in someone with SCD. The cells are fragile and</a:t>
            </a:r>
            <a:r>
              <a:rPr lang="en-US" baseline="0" dirty="0"/>
              <a:t> live only 2-3 weeks compared to an unaffected RBC lasting 3-4 months. The sickle cells break down easily, can plug blood vessels that cause complications. The inflammation from this process also contributes to morbidity.</a:t>
            </a:r>
            <a:endParaRPr lang="en-US" dirty="0"/>
          </a:p>
        </p:txBody>
      </p:sp>
      <p:sp>
        <p:nvSpPr>
          <p:cNvPr id="4" name="Slide Number Placeholder 3"/>
          <p:cNvSpPr>
            <a:spLocks noGrp="1"/>
          </p:cNvSpPr>
          <p:nvPr>
            <p:ph type="sldNum" sz="quarter" idx="10"/>
          </p:nvPr>
        </p:nvSpPr>
        <p:spPr/>
        <p:txBody>
          <a:bodyPr/>
          <a:lstStyle/>
          <a:p>
            <a:fld id="{96C25063-8163-4008-93AE-BBBA65B95C5F}" type="slidenum">
              <a:rPr lang="en-US" smtClean="0"/>
              <a:pPr/>
              <a:t>6</a:t>
            </a:fld>
            <a:endParaRPr lang="en-US" dirty="0"/>
          </a:p>
        </p:txBody>
      </p:sp>
    </p:spTree>
    <p:extLst>
      <p:ext uri="{BB962C8B-B14F-4D97-AF65-F5344CB8AC3E}">
        <p14:creationId xmlns:p14="http://schemas.microsoft.com/office/powerpoint/2010/main" val="539629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C25063-8163-4008-93AE-BBBA65B95C5F}" type="slidenum">
              <a:rPr lang="en-US" smtClean="0"/>
              <a:pPr/>
              <a:t>7</a:t>
            </a:fld>
            <a:endParaRPr lang="en-US" dirty="0"/>
          </a:p>
        </p:txBody>
      </p:sp>
    </p:spTree>
    <p:extLst>
      <p:ext uri="{BB962C8B-B14F-4D97-AF65-F5344CB8AC3E}">
        <p14:creationId xmlns:p14="http://schemas.microsoft.com/office/powerpoint/2010/main" val="1904523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Text Box 1">
            <a:extLst>
              <a:ext uri="{FF2B5EF4-FFF2-40B4-BE49-F238E27FC236}">
                <a16:creationId xmlns:a16="http://schemas.microsoft.com/office/drawing/2014/main" id="{1551A1E0-E405-B2AF-D144-1C6B91E08A3E}"/>
              </a:ext>
            </a:extLst>
          </p:cNvPr>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p:spPr>
        <p:txBody>
          <a:bodyPr wrap="none" lIns="82058" tIns="41029" rIns="82058" bIns="41029" anchor="ctr"/>
          <a:lstStyle>
            <a:lvl1pPr>
              <a:defRPr>
                <a:solidFill>
                  <a:schemeClr val="tx1"/>
                </a:solidFill>
                <a:latin typeface="Georgia" panose="02040502050405020303" pitchFamily="18" charset="0"/>
                <a:ea typeface="Osaka" charset="-128"/>
              </a:defRPr>
            </a:lvl1pPr>
            <a:lvl2pPr marL="742950" indent="-285750">
              <a:defRPr>
                <a:solidFill>
                  <a:schemeClr val="tx1"/>
                </a:solidFill>
                <a:latin typeface="Georgia" panose="02040502050405020303" pitchFamily="18" charset="0"/>
                <a:ea typeface="Osaka" charset="-128"/>
              </a:defRPr>
            </a:lvl2pPr>
            <a:lvl3pPr marL="1143000" indent="-228600">
              <a:defRPr>
                <a:solidFill>
                  <a:schemeClr val="tx1"/>
                </a:solidFill>
                <a:latin typeface="Georgia" panose="02040502050405020303" pitchFamily="18" charset="0"/>
                <a:ea typeface="Osaka" charset="-128"/>
              </a:defRPr>
            </a:lvl3pPr>
            <a:lvl4pPr marL="1600200" indent="-228600">
              <a:defRPr>
                <a:solidFill>
                  <a:schemeClr val="tx1"/>
                </a:solidFill>
                <a:latin typeface="Georgia" panose="02040502050405020303" pitchFamily="18" charset="0"/>
                <a:ea typeface="Osaka" charset="-128"/>
              </a:defRPr>
            </a:lvl4pPr>
            <a:lvl5pPr marL="2057400" indent="-228600">
              <a:defRPr>
                <a:solidFill>
                  <a:schemeClr val="tx1"/>
                </a:solidFill>
                <a:latin typeface="Georgia" panose="02040502050405020303" pitchFamily="18" charset="0"/>
                <a:ea typeface="Osaka" charset="-128"/>
              </a:defRPr>
            </a:lvl5pPr>
            <a:lvl6pPr marL="2514600" indent="-228600" eaLnBrk="0" fontAlgn="base" hangingPunct="0">
              <a:spcBef>
                <a:spcPct val="0"/>
              </a:spcBef>
              <a:spcAft>
                <a:spcPct val="0"/>
              </a:spcAft>
              <a:defRPr>
                <a:solidFill>
                  <a:schemeClr val="tx1"/>
                </a:solidFill>
                <a:latin typeface="Georgia" panose="02040502050405020303" pitchFamily="18" charset="0"/>
                <a:ea typeface="Osaka" charset="-128"/>
              </a:defRPr>
            </a:lvl6pPr>
            <a:lvl7pPr marL="2971800" indent="-228600" eaLnBrk="0" fontAlgn="base" hangingPunct="0">
              <a:spcBef>
                <a:spcPct val="0"/>
              </a:spcBef>
              <a:spcAft>
                <a:spcPct val="0"/>
              </a:spcAft>
              <a:defRPr>
                <a:solidFill>
                  <a:schemeClr val="tx1"/>
                </a:solidFill>
                <a:latin typeface="Georgia" panose="02040502050405020303" pitchFamily="18" charset="0"/>
                <a:ea typeface="Osaka" charset="-128"/>
              </a:defRPr>
            </a:lvl7pPr>
            <a:lvl8pPr marL="3429000" indent="-228600" eaLnBrk="0" fontAlgn="base" hangingPunct="0">
              <a:spcBef>
                <a:spcPct val="0"/>
              </a:spcBef>
              <a:spcAft>
                <a:spcPct val="0"/>
              </a:spcAft>
              <a:defRPr>
                <a:solidFill>
                  <a:schemeClr val="tx1"/>
                </a:solidFill>
                <a:latin typeface="Georgia" panose="02040502050405020303" pitchFamily="18" charset="0"/>
                <a:ea typeface="Osaka" charset="-128"/>
              </a:defRPr>
            </a:lvl8pPr>
            <a:lvl9pPr marL="3886200" indent="-228600" eaLnBrk="0" fontAlgn="base" hangingPunct="0">
              <a:spcBef>
                <a:spcPct val="0"/>
              </a:spcBef>
              <a:spcAft>
                <a:spcPct val="0"/>
              </a:spcAft>
              <a:defRPr>
                <a:solidFill>
                  <a:schemeClr val="tx1"/>
                </a:solidFill>
                <a:latin typeface="Georgia" panose="02040502050405020303" pitchFamily="18" charset="0"/>
                <a:ea typeface="Osaka" charset="-128"/>
              </a:defRPr>
            </a:lvl9pPr>
          </a:lstStyle>
          <a:p>
            <a:endParaRPr lang="en-US" altLang="en-US">
              <a:latin typeface="Arial Regular" charset="0"/>
            </a:endParaRPr>
          </a:p>
        </p:txBody>
      </p:sp>
      <p:sp>
        <p:nvSpPr>
          <p:cNvPr id="21507" name="Text Box 2">
            <a:extLst>
              <a:ext uri="{FF2B5EF4-FFF2-40B4-BE49-F238E27FC236}">
                <a16:creationId xmlns:a16="http://schemas.microsoft.com/office/drawing/2014/main" id="{16F633D0-30C0-1F0C-9212-C924F8066B37}"/>
              </a:ext>
            </a:extLst>
          </p:cNvPr>
          <p:cNvSpPr>
            <a:spLocks noGrp="1" noChangeArrowheads="1"/>
          </p:cNvSpPr>
          <p:nvPr>
            <p:ph type="body"/>
          </p:nvPr>
        </p:nvSpPr>
        <p:spPr>
          <a:xfrm>
            <a:off x="1046163" y="4352925"/>
            <a:ext cx="4770437" cy="3478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85725" indent="-85725"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altLang="en-US" dirty="0">
                <a:solidFill>
                  <a:srgbClr val="000000"/>
                </a:solidFill>
                <a:latin typeface="Arial" panose="020B0604020202020204" pitchFamily="34" charset="0"/>
                <a:ea typeface="ＭＳ Ｐゴシック" panose="020B0600070205080204" pitchFamily="34" charset="-128"/>
              </a:rPr>
              <a:t>Sickle erythrocytes are a mixture of cells with measurable </a:t>
            </a:r>
            <a:r>
              <a:rPr lang="en-GB" altLang="en-US" dirty="0" err="1">
                <a:solidFill>
                  <a:srgbClr val="000000"/>
                </a:solidFill>
                <a:latin typeface="Arial" panose="020B0604020202020204" pitchFamily="34" charset="0"/>
                <a:ea typeface="ＭＳ Ｐゴシック" panose="020B0600070205080204" pitchFamily="34" charset="-128"/>
              </a:rPr>
              <a:t>HbF</a:t>
            </a:r>
            <a:r>
              <a:rPr lang="en-GB" altLang="en-US" dirty="0">
                <a:solidFill>
                  <a:srgbClr val="000000"/>
                </a:solidFill>
                <a:latin typeface="Arial" panose="020B0604020202020204" pitchFamily="34" charset="0"/>
                <a:ea typeface="ＭＳ Ｐゴシック" panose="020B0600070205080204" pitchFamily="34" charset="-128"/>
              </a:rPr>
              <a:t> (F cells) and non-F cells. F cells are long lived, do not acquire the same increment of </a:t>
            </a:r>
            <a:r>
              <a:rPr lang="en-GB" altLang="en-US" dirty="0" err="1">
                <a:solidFill>
                  <a:srgbClr val="000000"/>
                </a:solidFill>
                <a:latin typeface="Arial" panose="020B0604020202020204" pitchFamily="34" charset="0"/>
                <a:ea typeface="ＭＳ Ｐゴシック" panose="020B0600070205080204" pitchFamily="34" charset="-128"/>
              </a:rPr>
              <a:t>HbS</a:t>
            </a:r>
            <a:r>
              <a:rPr lang="en-GB" altLang="en-US" dirty="0">
                <a:solidFill>
                  <a:srgbClr val="000000"/>
                </a:solidFill>
                <a:latin typeface="Arial" panose="020B0604020202020204" pitchFamily="34" charset="0"/>
                <a:ea typeface="ＭＳ Ｐゴシック" panose="020B0600070205080204" pitchFamily="34" charset="-128"/>
              </a:rPr>
              <a:t>-induced damage as non-F cells, are less likely to initiate adhesive events, and are associated with protection from sickle </a:t>
            </a:r>
            <a:r>
              <a:rPr lang="en-GB" altLang="en-US" dirty="0" err="1">
                <a:solidFill>
                  <a:srgbClr val="000000"/>
                </a:solidFill>
                <a:latin typeface="Arial" panose="020B0604020202020204" pitchFamily="34" charset="0"/>
                <a:ea typeface="ＭＳ Ｐゴシック" panose="020B0600070205080204" pitchFamily="34" charset="-128"/>
              </a:rPr>
              <a:t>vaso</a:t>
            </a:r>
            <a:r>
              <a:rPr lang="en-GB" altLang="en-US" dirty="0">
                <a:solidFill>
                  <a:srgbClr val="000000"/>
                </a:solidFill>
                <a:latin typeface="Arial" panose="020B0604020202020204" pitchFamily="34" charset="0"/>
                <a:ea typeface="ＭＳ Ｐゴシック" panose="020B0600070205080204" pitchFamily="34" charset="-128"/>
              </a:rPr>
              <a:t>-occlusion (left arrow). The </a:t>
            </a:r>
            <a:r>
              <a:rPr lang="en-GB" altLang="en-US" dirty="0" err="1">
                <a:solidFill>
                  <a:srgbClr val="000000"/>
                </a:solidFill>
                <a:latin typeface="Arial" panose="020B0604020202020204" pitchFamily="34" charset="0"/>
                <a:ea typeface="ＭＳ Ｐゴシック" panose="020B0600070205080204" pitchFamily="34" charset="-128"/>
              </a:rPr>
              <a:t>heterocellular</a:t>
            </a:r>
            <a:r>
              <a:rPr lang="en-GB" altLang="en-US" dirty="0">
                <a:solidFill>
                  <a:srgbClr val="000000"/>
                </a:solidFill>
                <a:latin typeface="Arial" panose="020B0604020202020204" pitchFamily="34" charset="0"/>
                <a:ea typeface="ＭＳ Ｐゴシック" panose="020B0600070205080204" pitchFamily="34" charset="-128"/>
              </a:rPr>
              <a:t> distribution of </a:t>
            </a:r>
            <a:r>
              <a:rPr lang="en-GB" altLang="en-US" dirty="0" err="1">
                <a:solidFill>
                  <a:srgbClr val="000000"/>
                </a:solidFill>
                <a:latin typeface="Arial" panose="020B0604020202020204" pitchFamily="34" charset="0"/>
                <a:ea typeface="ＭＳ Ｐゴシック" panose="020B0600070205080204" pitchFamily="34" charset="-128"/>
              </a:rPr>
              <a:t>HbF</a:t>
            </a:r>
            <a:r>
              <a:rPr lang="en-GB" altLang="en-US" dirty="0">
                <a:solidFill>
                  <a:srgbClr val="000000"/>
                </a:solidFill>
                <a:latin typeface="Arial" panose="020B0604020202020204" pitchFamily="34" charset="0"/>
                <a:ea typeface="ＭＳ Ｐゴシック" panose="020B0600070205080204" pitchFamily="34" charset="-128"/>
              </a:rPr>
              <a:t> in sickle cell </a:t>
            </a:r>
            <a:r>
              <a:rPr lang="en-GB" altLang="en-US" dirty="0" err="1">
                <a:solidFill>
                  <a:srgbClr val="000000"/>
                </a:solidFill>
                <a:latin typeface="Arial" panose="020B0604020202020204" pitchFamily="34" charset="0"/>
                <a:ea typeface="ＭＳ Ｐゴシック" panose="020B0600070205080204" pitchFamily="34" charset="-128"/>
              </a:rPr>
              <a:t>anemia</a:t>
            </a:r>
            <a:r>
              <a:rPr lang="en-GB" altLang="en-US" dirty="0">
                <a:solidFill>
                  <a:srgbClr val="000000"/>
                </a:solidFill>
                <a:latin typeface="Arial" panose="020B0604020202020204" pitchFamily="34" charset="0"/>
                <a:ea typeface="ＭＳ Ｐゴシック" panose="020B0600070205080204" pitchFamily="34" charset="-128"/>
              </a:rPr>
              <a:t>, even when total </a:t>
            </a:r>
            <a:r>
              <a:rPr lang="en-GB" altLang="en-US" dirty="0" err="1">
                <a:solidFill>
                  <a:srgbClr val="000000"/>
                </a:solidFill>
                <a:latin typeface="Arial" panose="020B0604020202020204" pitchFamily="34" charset="0"/>
                <a:ea typeface="ＭＳ Ｐゴシック" panose="020B0600070205080204" pitchFamily="34" charset="-128"/>
              </a:rPr>
              <a:t>HbF</a:t>
            </a:r>
            <a:r>
              <a:rPr lang="en-GB" altLang="en-US" dirty="0">
                <a:solidFill>
                  <a:srgbClr val="000000"/>
                </a:solidFill>
                <a:latin typeface="Arial" panose="020B0604020202020204" pitchFamily="34" charset="0"/>
                <a:ea typeface="ＭＳ Ｐゴシック" panose="020B0600070205080204" pitchFamily="34" charset="-128"/>
              </a:rPr>
              <a:t> concentrations are high at baseline or in response to hydroxyurea, means that some erythrocytes with no </a:t>
            </a:r>
            <a:r>
              <a:rPr lang="en-GB" altLang="en-US" dirty="0" err="1">
                <a:solidFill>
                  <a:srgbClr val="000000"/>
                </a:solidFill>
                <a:latin typeface="Arial" panose="020B0604020202020204" pitchFamily="34" charset="0"/>
                <a:ea typeface="ＭＳ Ｐゴシック" panose="020B0600070205080204" pitchFamily="34" charset="-128"/>
              </a:rPr>
              <a:t>HbF</a:t>
            </a:r>
            <a:r>
              <a:rPr lang="en-GB" altLang="en-US" dirty="0">
                <a:solidFill>
                  <a:srgbClr val="000000"/>
                </a:solidFill>
                <a:latin typeface="Arial" panose="020B0604020202020204" pitchFamily="34" charset="0"/>
                <a:ea typeface="ＭＳ Ｐゴシック" panose="020B0600070205080204" pitchFamily="34" charset="-128"/>
              </a:rPr>
              <a:t> or with suboptimal concentrations of </a:t>
            </a:r>
            <a:r>
              <a:rPr lang="en-GB" altLang="en-US" dirty="0" err="1">
                <a:solidFill>
                  <a:srgbClr val="000000"/>
                </a:solidFill>
                <a:latin typeface="Arial" panose="020B0604020202020204" pitchFamily="34" charset="0"/>
                <a:ea typeface="ＭＳ Ｐゴシック" panose="020B0600070205080204" pitchFamily="34" charset="-128"/>
              </a:rPr>
              <a:t>HbF</a:t>
            </a:r>
            <a:r>
              <a:rPr lang="en-GB" altLang="en-US" dirty="0">
                <a:solidFill>
                  <a:srgbClr val="000000"/>
                </a:solidFill>
                <a:latin typeface="Arial" panose="020B0604020202020204" pitchFamily="34" charset="0"/>
                <a:ea typeface="ＭＳ Ｐゴシック" panose="020B0600070205080204" pitchFamily="34" charset="-128"/>
              </a:rPr>
              <a:t> are present. Some of these cells </a:t>
            </a:r>
            <a:r>
              <a:rPr lang="en-GB" altLang="en-US" dirty="0" err="1">
                <a:solidFill>
                  <a:srgbClr val="000000"/>
                </a:solidFill>
                <a:latin typeface="Arial" panose="020B0604020202020204" pitchFamily="34" charset="0"/>
                <a:ea typeface="ＭＳ Ｐゴシック" panose="020B0600070205080204" pitchFamily="34" charset="-128"/>
              </a:rPr>
              <a:t>hemolyze</a:t>
            </a:r>
            <a:r>
              <a:rPr lang="en-GB" altLang="en-US" dirty="0">
                <a:solidFill>
                  <a:srgbClr val="000000"/>
                </a:solidFill>
                <a:latin typeface="Arial" panose="020B0604020202020204" pitchFamily="34" charset="0"/>
                <a:ea typeface="ＭＳ Ｐゴシック" panose="020B0600070205080204" pitchFamily="34" charset="-128"/>
              </a:rPr>
              <a:t> intravascularly liberating </a:t>
            </a:r>
            <a:r>
              <a:rPr lang="en-GB" altLang="en-US" dirty="0" err="1">
                <a:solidFill>
                  <a:srgbClr val="000000"/>
                </a:solidFill>
                <a:latin typeface="Arial" panose="020B0604020202020204" pitchFamily="34" charset="0"/>
                <a:ea typeface="ＭＳ Ｐゴシック" panose="020B0600070205080204" pitchFamily="34" charset="-128"/>
              </a:rPr>
              <a:t>hemoglobin</a:t>
            </a:r>
            <a:r>
              <a:rPr lang="en-GB" altLang="en-US" dirty="0">
                <a:solidFill>
                  <a:srgbClr val="000000"/>
                </a:solidFill>
                <a:latin typeface="Arial" panose="020B0604020202020204" pitchFamily="34" charset="0"/>
                <a:ea typeface="ＭＳ Ｐゴシック" panose="020B0600070205080204" pitchFamily="34" charset="-128"/>
              </a:rPr>
              <a:t>, which scavenges nitric oxide and contributes to certain vascular complications of this disease (right arrow). This might account for the failure of high </a:t>
            </a:r>
            <a:r>
              <a:rPr lang="en-GB" altLang="en-US" dirty="0" err="1">
                <a:solidFill>
                  <a:srgbClr val="000000"/>
                </a:solidFill>
                <a:latin typeface="Arial" panose="020B0604020202020204" pitchFamily="34" charset="0"/>
                <a:ea typeface="ＭＳ Ｐゴシック" panose="020B0600070205080204" pitchFamily="34" charset="-128"/>
              </a:rPr>
              <a:t>HbF</a:t>
            </a:r>
            <a:r>
              <a:rPr lang="en-GB" altLang="en-US" dirty="0">
                <a:solidFill>
                  <a:srgbClr val="000000"/>
                </a:solidFill>
                <a:latin typeface="Arial" panose="020B0604020202020204" pitchFamily="34" charset="0"/>
                <a:ea typeface="ＭＳ Ｐゴシック" panose="020B0600070205080204" pitchFamily="34" charset="-128"/>
              </a:rPr>
              <a:t> that is </a:t>
            </a:r>
            <a:r>
              <a:rPr lang="en-GB" altLang="en-US" dirty="0" err="1">
                <a:solidFill>
                  <a:srgbClr val="000000"/>
                </a:solidFill>
                <a:latin typeface="Arial" panose="020B0604020202020204" pitchFamily="34" charset="0"/>
                <a:ea typeface="ＭＳ Ｐゴシック" panose="020B0600070205080204" pitchFamily="34" charset="-128"/>
              </a:rPr>
              <a:t>heterocellularly</a:t>
            </a:r>
            <a:r>
              <a:rPr lang="en-GB" altLang="en-US" dirty="0">
                <a:solidFill>
                  <a:srgbClr val="000000"/>
                </a:solidFill>
                <a:latin typeface="Arial" panose="020B0604020202020204" pitchFamily="34" charset="0"/>
                <a:ea typeface="ＭＳ Ｐゴシック" panose="020B0600070205080204" pitchFamily="34" charset="-128"/>
              </a:rPr>
              <a:t> distributed to protect against all disease complications.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EBD0DC48-604D-2C4D-9E84-099CFA9FA1EB}"/>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14C87D00-969B-0041-B54B-B5141623AEA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pitchFamily="2" charset="0"/>
                <a:ea typeface="Osaka" charset="-128"/>
              </a:rPr>
              <a:t>The life expectancy of patients with sickle cell anemia remain significantly below their health counterparts</a:t>
            </a:r>
          </a:p>
          <a:p>
            <a:pPr eaLnBrk="1" hangingPunct="1"/>
            <a:endParaRPr lang="en-US" altLang="en-US" dirty="0">
              <a:latin typeface="Times" pitchFamily="2" charset="0"/>
              <a:ea typeface="Osaka" charset="-128"/>
            </a:endParaRPr>
          </a:p>
          <a:p>
            <a:pPr eaLnBrk="1" hangingPunct="1"/>
            <a:r>
              <a:rPr lang="en-US" altLang="en-US" dirty="0">
                <a:latin typeface="Times" pitchFamily="2" charset="0"/>
                <a:ea typeface="Osaka" charset="-128"/>
              </a:rPr>
              <a:t>With the advent of supportive therapies such as hydroxyurea, which increases the amount of circulating fetal hemoglobin, and refined used of chronic transfusion therapy there has been an improvement in overall survival</a:t>
            </a:r>
          </a:p>
          <a:p>
            <a:pPr eaLnBrk="1" hangingPunct="1"/>
            <a:endParaRPr lang="en-US" altLang="en-US" dirty="0">
              <a:latin typeface="Times" pitchFamily="2" charset="0"/>
              <a:ea typeface="Osaka" charset="-128"/>
            </a:endParaRPr>
          </a:p>
          <a:p>
            <a:pPr eaLnBrk="1" hangingPunct="1"/>
            <a:r>
              <a:rPr lang="en-US" altLang="en-US" dirty="0">
                <a:latin typeface="Times" pitchFamily="2" charset="0"/>
                <a:ea typeface="Osaka" charset="-128"/>
              </a:rPr>
              <a:t>This was further corroborated by a later study, the Multicenter Study of Hydroxyurea (1995) which assessed the efficacy of HU and found positive clinic outcomes in adults</a:t>
            </a:r>
          </a:p>
          <a:p>
            <a:endParaRPr lang="en-US" altLang="en-US" dirty="0">
              <a:latin typeface="Times" pitchFamily="2" charset="0"/>
              <a:ea typeface="Osaka" charset="-128"/>
            </a:endParaRPr>
          </a:p>
        </p:txBody>
      </p:sp>
      <p:sp>
        <p:nvSpPr>
          <p:cNvPr id="25603" name="Slide Number Placeholder 3">
            <a:extLst>
              <a:ext uri="{FF2B5EF4-FFF2-40B4-BE49-F238E27FC236}">
                <a16:creationId xmlns:a16="http://schemas.microsoft.com/office/drawing/2014/main" id="{EBB49415-BEE6-A54B-BC57-BFE605C588B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ea typeface="Osaka" charset="-128"/>
              </a:defRPr>
            </a:lvl1pPr>
            <a:lvl2pPr marL="742950" indent="-285750">
              <a:defRPr>
                <a:solidFill>
                  <a:schemeClr val="tx1"/>
                </a:solidFill>
                <a:latin typeface="Georgia" panose="02040502050405020303" pitchFamily="18" charset="0"/>
                <a:ea typeface="Osaka" charset="-128"/>
              </a:defRPr>
            </a:lvl2pPr>
            <a:lvl3pPr marL="1143000" indent="-228600">
              <a:defRPr>
                <a:solidFill>
                  <a:schemeClr val="tx1"/>
                </a:solidFill>
                <a:latin typeface="Georgia" panose="02040502050405020303" pitchFamily="18" charset="0"/>
                <a:ea typeface="Osaka" charset="-128"/>
              </a:defRPr>
            </a:lvl3pPr>
            <a:lvl4pPr marL="1600200" indent="-228600">
              <a:defRPr>
                <a:solidFill>
                  <a:schemeClr val="tx1"/>
                </a:solidFill>
                <a:latin typeface="Georgia" panose="02040502050405020303" pitchFamily="18" charset="0"/>
                <a:ea typeface="Osaka" charset="-128"/>
              </a:defRPr>
            </a:lvl4pPr>
            <a:lvl5pPr marL="2057400" indent="-228600">
              <a:defRPr>
                <a:solidFill>
                  <a:schemeClr val="tx1"/>
                </a:solidFill>
                <a:latin typeface="Georgia" panose="02040502050405020303" pitchFamily="18" charset="0"/>
                <a:ea typeface="Osaka" charset="-128"/>
              </a:defRPr>
            </a:lvl5pPr>
            <a:lvl6pPr marL="2514600" indent="-228600" eaLnBrk="0" fontAlgn="base" hangingPunct="0">
              <a:spcBef>
                <a:spcPct val="0"/>
              </a:spcBef>
              <a:spcAft>
                <a:spcPct val="0"/>
              </a:spcAft>
              <a:defRPr>
                <a:solidFill>
                  <a:schemeClr val="tx1"/>
                </a:solidFill>
                <a:latin typeface="Georgia" panose="02040502050405020303" pitchFamily="18" charset="0"/>
                <a:ea typeface="Osaka" charset="-128"/>
              </a:defRPr>
            </a:lvl6pPr>
            <a:lvl7pPr marL="2971800" indent="-228600" eaLnBrk="0" fontAlgn="base" hangingPunct="0">
              <a:spcBef>
                <a:spcPct val="0"/>
              </a:spcBef>
              <a:spcAft>
                <a:spcPct val="0"/>
              </a:spcAft>
              <a:defRPr>
                <a:solidFill>
                  <a:schemeClr val="tx1"/>
                </a:solidFill>
                <a:latin typeface="Georgia" panose="02040502050405020303" pitchFamily="18" charset="0"/>
                <a:ea typeface="Osaka" charset="-128"/>
              </a:defRPr>
            </a:lvl7pPr>
            <a:lvl8pPr marL="3429000" indent="-228600" eaLnBrk="0" fontAlgn="base" hangingPunct="0">
              <a:spcBef>
                <a:spcPct val="0"/>
              </a:spcBef>
              <a:spcAft>
                <a:spcPct val="0"/>
              </a:spcAft>
              <a:defRPr>
                <a:solidFill>
                  <a:schemeClr val="tx1"/>
                </a:solidFill>
                <a:latin typeface="Georgia" panose="02040502050405020303" pitchFamily="18" charset="0"/>
                <a:ea typeface="Osaka" charset="-128"/>
              </a:defRPr>
            </a:lvl8pPr>
            <a:lvl9pPr marL="3886200" indent="-228600" eaLnBrk="0" fontAlgn="base" hangingPunct="0">
              <a:spcBef>
                <a:spcPct val="0"/>
              </a:spcBef>
              <a:spcAft>
                <a:spcPct val="0"/>
              </a:spcAft>
              <a:defRPr>
                <a:solidFill>
                  <a:schemeClr val="tx1"/>
                </a:solidFill>
                <a:latin typeface="Georgia" panose="02040502050405020303" pitchFamily="18" charset="0"/>
                <a:ea typeface="Osaka" charset="-128"/>
              </a:defRPr>
            </a:lvl9pPr>
          </a:lstStyle>
          <a:p>
            <a:fld id="{99B68109-92B0-5D40-818C-45D3725460B9}" type="slidenum">
              <a:rPr lang="en-US" altLang="en-US" smtClean="0">
                <a:latin typeface="Times" pitchFamily="2" charset="0"/>
              </a:rPr>
              <a:pPr/>
              <a:t>9</a:t>
            </a:fld>
            <a:endParaRPr lang="en-US" altLang="en-US" dirty="0">
              <a:latin typeface="Times" pitchFamily="2" charset="0"/>
            </a:endParaRPr>
          </a:p>
        </p:txBody>
      </p:sp>
    </p:spTree>
    <p:extLst>
      <p:ext uri="{BB962C8B-B14F-4D97-AF65-F5344CB8AC3E}">
        <p14:creationId xmlns:p14="http://schemas.microsoft.com/office/powerpoint/2010/main" val="453993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a:t>1973: Median survival with SCD = 14 years</a:t>
            </a:r>
          </a:p>
          <a:p>
            <a:pPr lvl="1"/>
            <a:r>
              <a:rPr lang="en-US" dirty="0"/>
              <a:t>Was a peak in deaths between 1-3 years of age</a:t>
            </a:r>
          </a:p>
          <a:p>
            <a:r>
              <a:rPr lang="en-US" dirty="0"/>
              <a:t>1970’s to now: Newborn screening </a:t>
            </a:r>
          </a:p>
          <a:p>
            <a:r>
              <a:rPr lang="en-US" dirty="0"/>
              <a:t>1986: Prophylactic Penicillin Study (PROPS)</a:t>
            </a:r>
          </a:p>
          <a:p>
            <a:pPr lvl="1"/>
            <a:r>
              <a:rPr lang="en-US" dirty="0"/>
              <a:t>RCT of PCN vs. placebo in children &lt; 3 years with SCD</a:t>
            </a:r>
          </a:p>
          <a:p>
            <a:pPr lvl="1"/>
            <a:r>
              <a:rPr lang="en-US" dirty="0"/>
              <a:t>84% reduction in pneumococcal infections in PCN arm</a:t>
            </a:r>
          </a:p>
          <a:p>
            <a:pPr lvl="1"/>
            <a:r>
              <a:rPr lang="en-US" b="1" dirty="0"/>
              <a:t>PCN became standard care at newborn screening</a:t>
            </a:r>
          </a:p>
          <a:p>
            <a:r>
              <a:rPr lang="en-US" dirty="0"/>
              <a:t>1993: Median survival with SS ~42 years</a:t>
            </a:r>
          </a:p>
          <a:p>
            <a:pPr lvl="1"/>
            <a:r>
              <a:rPr lang="en-US" dirty="0"/>
              <a:t>SC ~ 62 years</a:t>
            </a:r>
          </a:p>
          <a:p>
            <a:pPr lvl="1"/>
            <a:r>
              <a:rPr lang="en-US" dirty="0"/>
              <a:t>Over 90% live &gt; 18 years</a:t>
            </a:r>
          </a:p>
          <a:p>
            <a:pPr lvl="1"/>
            <a:endParaRPr lang="en-US" dirty="0"/>
          </a:p>
          <a:p>
            <a:pPr marL="457200" marR="0" lvl="1" indent="0" algn="l" defTabSz="457200" rtl="0" eaLnBrk="1" fontAlgn="auto" latinLnBrk="0" hangingPunct="1">
              <a:lnSpc>
                <a:spcPct val="100000"/>
              </a:lnSpc>
              <a:spcBef>
                <a:spcPts val="0"/>
              </a:spcBef>
              <a:spcAft>
                <a:spcPts val="0"/>
              </a:spcAft>
              <a:buClrTx/>
              <a:buSzTx/>
              <a:buFontTx/>
              <a:buNone/>
              <a:tabLst/>
              <a:defRPr/>
            </a:pPr>
            <a:r>
              <a:rPr lang="da-DK" sz="1200" dirty="0">
                <a:latin typeface="Arial"/>
                <a:cs typeface="Arial"/>
              </a:rPr>
              <a:t>Gaston et al, NEJM 1986; Platt et al, 314:1593; NEJM 1993; 330:1639</a:t>
            </a:r>
          </a:p>
          <a:p>
            <a:pPr marL="457200" marR="0" lvl="1" indent="0" algn="l" defTabSz="457200" rtl="0" eaLnBrk="1" fontAlgn="auto" latinLnBrk="0" hangingPunct="1">
              <a:lnSpc>
                <a:spcPct val="100000"/>
              </a:lnSpc>
              <a:spcBef>
                <a:spcPts val="0"/>
              </a:spcBef>
              <a:spcAft>
                <a:spcPts val="0"/>
              </a:spcAft>
              <a:buClrTx/>
              <a:buSzTx/>
              <a:buFontTx/>
              <a:buNone/>
              <a:tabLst/>
              <a:defRPr/>
            </a:pPr>
            <a:endParaRPr lang="da-DK" sz="1200" dirty="0">
              <a:latin typeface="Arial"/>
              <a:cs typeface="Arial"/>
            </a:endParaRPr>
          </a:p>
          <a:p>
            <a:pPr marL="457200" marR="0" lvl="1" indent="0" algn="l" defTabSz="457200" rtl="0" eaLnBrk="1" fontAlgn="auto" latinLnBrk="0" hangingPunct="1">
              <a:lnSpc>
                <a:spcPct val="100000"/>
              </a:lnSpc>
              <a:spcBef>
                <a:spcPts val="0"/>
              </a:spcBef>
              <a:spcAft>
                <a:spcPts val="0"/>
              </a:spcAft>
              <a:buClrTx/>
              <a:buSzTx/>
              <a:buFontTx/>
              <a:buNone/>
              <a:tabLst/>
              <a:defRPr/>
            </a:pPr>
            <a:r>
              <a:rPr lang="da-DK" sz="1200" b="1" dirty="0">
                <a:latin typeface="Arial"/>
                <a:cs typeface="Arial"/>
              </a:rPr>
              <a:t>Mortalilty begins to rise in adolesence</a:t>
            </a:r>
            <a:r>
              <a:rPr lang="da-DK" sz="1200" b="1" baseline="0" dirty="0">
                <a:latin typeface="Arial"/>
                <a:cs typeface="Arial"/>
              </a:rPr>
              <a:t> </a:t>
            </a:r>
            <a:endParaRPr lang="en-US" sz="1200" b="1" dirty="0">
              <a:latin typeface="Arial"/>
              <a:cs typeface="Arial"/>
            </a:endParaRPr>
          </a:p>
          <a:p>
            <a:pPr lvl="1"/>
            <a:endParaRPr lang="en-US" dirty="0"/>
          </a:p>
          <a:p>
            <a:pPr defTabSz="914265"/>
            <a:endParaRPr lang="en-US" dirty="0"/>
          </a:p>
          <a:p>
            <a:pPr defTabSz="914265"/>
            <a:r>
              <a:rPr lang="en-US" dirty="0"/>
              <a:t>Nonetheless, even with these supportive therapies the life expectancy for patients with SCD remains low. (This graph demonstrates the peak age at death which has increased from ~30 to ~44 years as of 2006). While life expectancy has increased it still remains low.  </a:t>
            </a:r>
          </a:p>
          <a:p>
            <a:pPr defTabSz="914265"/>
            <a:endParaRPr lang="en-US" dirty="0"/>
          </a:p>
          <a:p>
            <a:pPr defTabSz="914265"/>
            <a:r>
              <a:rPr lang="en-US" dirty="0"/>
              <a:t>Age at death for individuals with SCD in 1979 and 2006 SCD, sickle cell disease</a:t>
            </a:r>
          </a:p>
          <a:p>
            <a:pPr eaLnBrk="1" hangingPunct="1"/>
            <a:r>
              <a:rPr lang="en-US" dirty="0"/>
              <a:t>Population Estimates of Sickle Cell Disease in the U.S.</a:t>
            </a:r>
          </a:p>
          <a:p>
            <a:pPr eaLnBrk="1" hangingPunct="1"/>
            <a:r>
              <a:rPr lang="en-US" dirty="0"/>
              <a:t>Hassell, Kathryn L., MD, American Journal of Preventive Medicine, Volume 38, Issue 4, Supplement, S512-S521</a:t>
            </a:r>
          </a:p>
          <a:p>
            <a:pPr eaLnBrk="1" hangingPunct="1"/>
            <a:r>
              <a:rPr lang="en-US" dirty="0"/>
              <a:t>Copyright ©  2010   American Journal of Preventive Medicine</a:t>
            </a:r>
          </a:p>
          <a:p>
            <a:pPr defTabSz="914265"/>
            <a:endParaRPr lang="en-US" dirty="0"/>
          </a:p>
          <a:p>
            <a:pPr defTabSz="914265"/>
            <a:endParaRPr lang="en-US" dirty="0"/>
          </a:p>
          <a:p>
            <a:endParaRPr lang="en-US" dirty="0"/>
          </a:p>
        </p:txBody>
      </p:sp>
      <p:sp>
        <p:nvSpPr>
          <p:cNvPr id="4" name="Slide Number Placeholder 3"/>
          <p:cNvSpPr>
            <a:spLocks noGrp="1"/>
          </p:cNvSpPr>
          <p:nvPr>
            <p:ph type="sldNum" sz="quarter" idx="10"/>
          </p:nvPr>
        </p:nvSpPr>
        <p:spPr/>
        <p:txBody>
          <a:bodyPr/>
          <a:lstStyle/>
          <a:p>
            <a:fld id="{CC6B5264-BDDB-4925-94A5-B4D8B7BC544B}" type="slidenum">
              <a:rPr lang="en-US" smtClean="0"/>
              <a:pPr/>
              <a:t>10</a:t>
            </a:fld>
            <a:endParaRPr lang="en-US" dirty="0"/>
          </a:p>
        </p:txBody>
      </p:sp>
    </p:spTree>
    <p:extLst>
      <p:ext uri="{BB962C8B-B14F-4D97-AF65-F5344CB8AC3E}">
        <p14:creationId xmlns:p14="http://schemas.microsoft.com/office/powerpoint/2010/main" val="1644941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C25063-8163-4008-93AE-BBBA65B95C5F}" type="slidenum">
              <a:rPr lang="en-US" smtClean="0"/>
              <a:pPr/>
              <a:t>20</a:t>
            </a:fld>
            <a:endParaRPr lang="en-US" dirty="0"/>
          </a:p>
        </p:txBody>
      </p:sp>
    </p:spTree>
    <p:extLst>
      <p:ext uri="{BB962C8B-B14F-4D97-AF65-F5344CB8AC3E}">
        <p14:creationId xmlns:p14="http://schemas.microsoft.com/office/powerpoint/2010/main" val="383672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04800" y="1295400"/>
            <a:ext cx="8534400" cy="1600200"/>
          </a:xfrm>
        </p:spPr>
        <p:txBody>
          <a:bodyPr anchor="ctr"/>
          <a:lstStyle>
            <a:lvl1pPr algn="ctr">
              <a:lnSpc>
                <a:spcPct val="90000"/>
              </a:lnSpc>
              <a:defRPr sz="4000"/>
            </a:lvl1pPr>
          </a:lstStyle>
          <a:p>
            <a:r>
              <a:rPr lang="en-US" dirty="0"/>
              <a:t>Click to edit Master title style</a:t>
            </a:r>
          </a:p>
        </p:txBody>
      </p:sp>
      <p:sp>
        <p:nvSpPr>
          <p:cNvPr id="3075" name="Rectangle 3"/>
          <p:cNvSpPr>
            <a:spLocks noGrp="1" noChangeArrowheads="1"/>
          </p:cNvSpPr>
          <p:nvPr>
            <p:ph type="subTitle" idx="1"/>
          </p:nvPr>
        </p:nvSpPr>
        <p:spPr>
          <a:xfrm>
            <a:off x="304800" y="3124200"/>
            <a:ext cx="8534400" cy="1219200"/>
          </a:xfrm>
        </p:spPr>
        <p:txBody>
          <a:bodyPr/>
          <a:lstStyle>
            <a:lvl1pPr marL="0" indent="0" algn="ctr">
              <a:buFont typeface="Times" pitchFamily="-111" charset="0"/>
              <a:buNone/>
              <a:defRPr sz="1800" b="1"/>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53400" cy="1066800"/>
          </a:xfrm>
        </p:spPr>
        <p:txBody>
          <a:bodyPr/>
          <a:lstStyle/>
          <a:p>
            <a:r>
              <a:rPr lang="en-US"/>
              <a:t>Click to edit Master title style</a:t>
            </a:r>
          </a:p>
        </p:txBody>
      </p:sp>
      <p:sp>
        <p:nvSpPr>
          <p:cNvPr id="3" name="Content Placeholder 2"/>
          <p:cNvSpPr>
            <a:spLocks noGrp="1"/>
          </p:cNvSpPr>
          <p:nvPr>
            <p:ph sz="half" idx="1"/>
          </p:nvPr>
        </p:nvSpPr>
        <p:spPr>
          <a:xfrm>
            <a:off x="533400" y="1676400"/>
            <a:ext cx="40005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86300" y="1676400"/>
            <a:ext cx="40005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676400"/>
            <a:ext cx="40005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676400"/>
            <a:ext cx="40005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457200"/>
            <a:ext cx="8153400" cy="1066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533400" y="1676400"/>
            <a:ext cx="81534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Rectangle 2"/>
          <p:cNvSpPr/>
          <p:nvPr userDrawn="1"/>
        </p:nvSpPr>
        <p:spPr bwMode="auto">
          <a:xfrm>
            <a:off x="0" y="6248400"/>
            <a:ext cx="9144000" cy="6096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Georgia" pitchFamily="-111" charset="0"/>
              <a:ea typeface="Osaka" pitchFamily="-111" charset="-128"/>
              <a:cs typeface="Osaka" pitchFamily="-111" charset="-128"/>
            </a:endParaRPr>
          </a:p>
        </p:txBody>
      </p:sp>
    </p:spTree>
  </p:cSld>
  <p:clrMap bg1="lt1" tx1="dk1" bg2="lt2" tx2="dk2" accent1="accent1" accent2="accent2" accent3="accent3" accent4="accent4" accent5="accent5" accent6="accent6" hlink="hlink" folHlink="folHlink"/>
  <p:sldLayoutIdLst>
    <p:sldLayoutId id="214748375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Lst>
  <p:txStyles>
    <p:titleStyle>
      <a:lvl1pPr algn="ctr" rtl="0" eaLnBrk="0" fontAlgn="base" hangingPunct="0">
        <a:spcBef>
          <a:spcPct val="0"/>
        </a:spcBef>
        <a:spcAft>
          <a:spcPct val="0"/>
        </a:spcAft>
        <a:defRPr sz="3600">
          <a:solidFill>
            <a:schemeClr val="accent1"/>
          </a:solidFill>
          <a:latin typeface="Arial"/>
          <a:ea typeface="+mj-ea"/>
          <a:cs typeface="+mj-cs"/>
        </a:defRPr>
      </a:lvl1pPr>
      <a:lvl2pPr algn="l" rtl="0" eaLnBrk="0" fontAlgn="base" hangingPunct="0">
        <a:spcBef>
          <a:spcPct val="0"/>
        </a:spcBef>
        <a:spcAft>
          <a:spcPct val="0"/>
        </a:spcAft>
        <a:defRPr sz="3200">
          <a:solidFill>
            <a:schemeClr val="accent1"/>
          </a:solidFill>
          <a:latin typeface="Georgia" pitchFamily="-111" charset="0"/>
          <a:ea typeface="Osaka" pitchFamily="-111" charset="-128"/>
          <a:cs typeface="Osaka" pitchFamily="-111" charset="-128"/>
        </a:defRPr>
      </a:lvl2pPr>
      <a:lvl3pPr algn="l" rtl="0" eaLnBrk="0" fontAlgn="base" hangingPunct="0">
        <a:spcBef>
          <a:spcPct val="0"/>
        </a:spcBef>
        <a:spcAft>
          <a:spcPct val="0"/>
        </a:spcAft>
        <a:defRPr sz="3200">
          <a:solidFill>
            <a:schemeClr val="accent1"/>
          </a:solidFill>
          <a:latin typeface="Georgia" pitchFamily="-111" charset="0"/>
          <a:ea typeface="Osaka" pitchFamily="-111" charset="-128"/>
          <a:cs typeface="Osaka" pitchFamily="-111" charset="-128"/>
        </a:defRPr>
      </a:lvl3pPr>
      <a:lvl4pPr algn="l" rtl="0" eaLnBrk="0" fontAlgn="base" hangingPunct="0">
        <a:spcBef>
          <a:spcPct val="0"/>
        </a:spcBef>
        <a:spcAft>
          <a:spcPct val="0"/>
        </a:spcAft>
        <a:defRPr sz="3200">
          <a:solidFill>
            <a:schemeClr val="accent1"/>
          </a:solidFill>
          <a:latin typeface="Georgia" pitchFamily="-111" charset="0"/>
          <a:ea typeface="Osaka" pitchFamily="-111" charset="-128"/>
          <a:cs typeface="Osaka" pitchFamily="-111" charset="-128"/>
        </a:defRPr>
      </a:lvl4pPr>
      <a:lvl5pPr algn="l" rtl="0" eaLnBrk="0" fontAlgn="base" hangingPunct="0">
        <a:spcBef>
          <a:spcPct val="0"/>
        </a:spcBef>
        <a:spcAft>
          <a:spcPct val="0"/>
        </a:spcAft>
        <a:defRPr sz="3200">
          <a:solidFill>
            <a:schemeClr val="accent1"/>
          </a:solidFill>
          <a:latin typeface="Georgia" pitchFamily="-111" charset="0"/>
          <a:ea typeface="Osaka" pitchFamily="-111" charset="-128"/>
          <a:cs typeface="Osaka" pitchFamily="-111" charset="-128"/>
        </a:defRPr>
      </a:lvl5pPr>
      <a:lvl6pPr marL="457200" algn="l" rtl="0" fontAlgn="base">
        <a:spcBef>
          <a:spcPct val="0"/>
        </a:spcBef>
        <a:spcAft>
          <a:spcPct val="0"/>
        </a:spcAft>
        <a:defRPr sz="3200">
          <a:solidFill>
            <a:schemeClr val="accent1"/>
          </a:solidFill>
          <a:latin typeface="Georgia" pitchFamily="-111" charset="0"/>
          <a:ea typeface="Osaka" pitchFamily="-111" charset="-128"/>
          <a:cs typeface="Osaka" pitchFamily="-111" charset="-128"/>
        </a:defRPr>
      </a:lvl6pPr>
      <a:lvl7pPr marL="914400" algn="l" rtl="0" fontAlgn="base">
        <a:spcBef>
          <a:spcPct val="0"/>
        </a:spcBef>
        <a:spcAft>
          <a:spcPct val="0"/>
        </a:spcAft>
        <a:defRPr sz="3200">
          <a:solidFill>
            <a:schemeClr val="accent1"/>
          </a:solidFill>
          <a:latin typeface="Georgia" pitchFamily="-111" charset="0"/>
          <a:ea typeface="Osaka" pitchFamily="-111" charset="-128"/>
          <a:cs typeface="Osaka" pitchFamily="-111" charset="-128"/>
        </a:defRPr>
      </a:lvl7pPr>
      <a:lvl8pPr marL="1371600" algn="l" rtl="0" fontAlgn="base">
        <a:spcBef>
          <a:spcPct val="0"/>
        </a:spcBef>
        <a:spcAft>
          <a:spcPct val="0"/>
        </a:spcAft>
        <a:defRPr sz="3200">
          <a:solidFill>
            <a:schemeClr val="accent1"/>
          </a:solidFill>
          <a:latin typeface="Georgia" pitchFamily="-111" charset="0"/>
          <a:ea typeface="Osaka" pitchFamily="-111" charset="-128"/>
          <a:cs typeface="Osaka" pitchFamily="-111" charset="-128"/>
        </a:defRPr>
      </a:lvl8pPr>
      <a:lvl9pPr marL="1828800" algn="l" rtl="0" fontAlgn="base">
        <a:spcBef>
          <a:spcPct val="0"/>
        </a:spcBef>
        <a:spcAft>
          <a:spcPct val="0"/>
        </a:spcAft>
        <a:defRPr sz="3200">
          <a:solidFill>
            <a:schemeClr val="accent1"/>
          </a:solidFill>
          <a:latin typeface="Georgia" pitchFamily="-111" charset="0"/>
          <a:ea typeface="Osaka" pitchFamily="-111" charset="-128"/>
          <a:cs typeface="Osaka" pitchFamily="-111" charset="-128"/>
        </a:defRPr>
      </a:lvl9pPr>
    </p:titleStyle>
    <p:bodyStyle>
      <a:lvl1pPr marL="342900" indent="-342900" algn="l" rtl="0" eaLnBrk="0" fontAlgn="base" hangingPunct="0">
        <a:spcBef>
          <a:spcPct val="20000"/>
        </a:spcBef>
        <a:spcAft>
          <a:spcPct val="0"/>
        </a:spcAft>
        <a:buFont typeface="Times" pitchFamily="-111" charset="0"/>
        <a:buChar char="•"/>
        <a:defRPr sz="2800">
          <a:solidFill>
            <a:srgbClr val="131313"/>
          </a:solidFill>
          <a:latin typeface="Arial"/>
          <a:ea typeface="+mn-ea"/>
          <a:cs typeface="+mn-cs"/>
        </a:defRPr>
      </a:lvl1pPr>
      <a:lvl2pPr marL="742950" indent="-285750" algn="l" rtl="0" eaLnBrk="0" fontAlgn="base" hangingPunct="0">
        <a:spcBef>
          <a:spcPct val="20000"/>
        </a:spcBef>
        <a:spcAft>
          <a:spcPct val="0"/>
        </a:spcAft>
        <a:buFont typeface="Times" pitchFamily="-111" charset="0"/>
        <a:buChar char="•"/>
        <a:defRPr sz="2000">
          <a:solidFill>
            <a:srgbClr val="131313"/>
          </a:solidFill>
          <a:latin typeface="Arial"/>
          <a:ea typeface="+mn-ea"/>
          <a:cs typeface="+mn-cs"/>
        </a:defRPr>
      </a:lvl2pPr>
      <a:lvl3pPr marL="1143000" indent="-228600" algn="l" rtl="0" eaLnBrk="0" fontAlgn="base" hangingPunct="0">
        <a:spcBef>
          <a:spcPct val="20000"/>
        </a:spcBef>
        <a:spcAft>
          <a:spcPct val="0"/>
        </a:spcAft>
        <a:buFont typeface="Times" pitchFamily="-111" charset="0"/>
        <a:buChar char="•"/>
        <a:defRPr sz="1800">
          <a:solidFill>
            <a:srgbClr val="131313"/>
          </a:solidFill>
          <a:latin typeface="Arial"/>
          <a:ea typeface="+mn-ea"/>
          <a:cs typeface="+mn-cs"/>
        </a:defRPr>
      </a:lvl3pPr>
      <a:lvl4pPr marL="1600200" indent="-228600" algn="l" rtl="0" eaLnBrk="0" fontAlgn="base" hangingPunct="0">
        <a:spcBef>
          <a:spcPct val="20000"/>
        </a:spcBef>
        <a:spcAft>
          <a:spcPct val="0"/>
        </a:spcAft>
        <a:buFont typeface="Times" pitchFamily="-111" charset="0"/>
        <a:buChar char="•"/>
        <a:defRPr sz="1600">
          <a:solidFill>
            <a:srgbClr val="131313"/>
          </a:solidFill>
          <a:latin typeface="Arial"/>
          <a:ea typeface="+mn-ea"/>
          <a:cs typeface="+mn-cs"/>
        </a:defRPr>
      </a:lvl4pPr>
      <a:lvl5pPr marL="2057400" indent="-228600" algn="l" rtl="0" eaLnBrk="0" fontAlgn="base" hangingPunct="0">
        <a:spcBef>
          <a:spcPct val="20000"/>
        </a:spcBef>
        <a:spcAft>
          <a:spcPct val="0"/>
        </a:spcAft>
        <a:buFont typeface="Times" pitchFamily="-111" charset="0"/>
        <a:buChar char="•"/>
        <a:defRPr sz="1600">
          <a:solidFill>
            <a:srgbClr val="131313"/>
          </a:solidFill>
          <a:latin typeface="Arial"/>
          <a:ea typeface="+mn-ea"/>
          <a:cs typeface="+mn-cs"/>
        </a:defRPr>
      </a:lvl5pPr>
      <a:lvl6pPr marL="2514600" indent="-228600" algn="l" rtl="0" fontAlgn="base">
        <a:spcBef>
          <a:spcPct val="20000"/>
        </a:spcBef>
        <a:spcAft>
          <a:spcPct val="0"/>
        </a:spcAft>
        <a:buFont typeface="Times" pitchFamily="-111" charset="0"/>
        <a:buChar char="•"/>
        <a:defRPr sz="1600">
          <a:solidFill>
            <a:srgbClr val="131313"/>
          </a:solidFill>
          <a:latin typeface="+mn-lt"/>
          <a:ea typeface="+mn-ea"/>
          <a:cs typeface="+mn-cs"/>
        </a:defRPr>
      </a:lvl6pPr>
      <a:lvl7pPr marL="2971800" indent="-228600" algn="l" rtl="0" fontAlgn="base">
        <a:spcBef>
          <a:spcPct val="20000"/>
        </a:spcBef>
        <a:spcAft>
          <a:spcPct val="0"/>
        </a:spcAft>
        <a:buFont typeface="Times" pitchFamily="-111" charset="0"/>
        <a:buChar char="•"/>
        <a:defRPr sz="1600">
          <a:solidFill>
            <a:srgbClr val="131313"/>
          </a:solidFill>
          <a:latin typeface="+mn-lt"/>
          <a:ea typeface="+mn-ea"/>
          <a:cs typeface="+mn-cs"/>
        </a:defRPr>
      </a:lvl7pPr>
      <a:lvl8pPr marL="3429000" indent="-228600" algn="l" rtl="0" fontAlgn="base">
        <a:spcBef>
          <a:spcPct val="20000"/>
        </a:spcBef>
        <a:spcAft>
          <a:spcPct val="0"/>
        </a:spcAft>
        <a:buFont typeface="Times" pitchFamily="-111" charset="0"/>
        <a:buChar char="•"/>
        <a:defRPr sz="1600">
          <a:solidFill>
            <a:srgbClr val="131313"/>
          </a:solidFill>
          <a:latin typeface="+mn-lt"/>
          <a:ea typeface="+mn-ea"/>
          <a:cs typeface="+mn-cs"/>
        </a:defRPr>
      </a:lvl8pPr>
      <a:lvl9pPr marL="3886200" indent="-228600" algn="l" rtl="0" fontAlgn="base">
        <a:spcBef>
          <a:spcPct val="20000"/>
        </a:spcBef>
        <a:spcAft>
          <a:spcPct val="0"/>
        </a:spcAft>
        <a:buFont typeface="Times" pitchFamily="-111" charset="0"/>
        <a:buChar char="•"/>
        <a:defRPr sz="1600">
          <a:solidFill>
            <a:srgbClr val="131313"/>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4.xml"/><Relationship Id="rId5" Type="http://schemas.openxmlformats.org/officeDocument/2006/relationships/image" Target="../media/image24.sv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0.svg"/></Relationships>
</file>

<file path=ppt/slides/_rels/slide23.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hyperlink" Target="https://nces.ed.gov/programs/raceindicators/indicator_rda.asp"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mailto:bsonya@wustl.edu"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6" Type="http://schemas.openxmlformats.org/officeDocument/2006/relationships/image" Target="../media/image41.svg"/><Relationship Id="rId39" Type="http://schemas.openxmlformats.org/officeDocument/2006/relationships/image" Target="../media/image52.png"/><Relationship Id="rId21" Type="http://schemas.openxmlformats.org/officeDocument/2006/relationships/image" Target="../media/image360.png"/><Relationship Id="rId34" Type="http://schemas.openxmlformats.org/officeDocument/2006/relationships/image" Target="../media/image47.svg"/><Relationship Id="rId42" Type="http://schemas.openxmlformats.org/officeDocument/2006/relationships/image" Target="../media/image55.svg"/><Relationship Id="rId25" Type="http://schemas.openxmlformats.org/officeDocument/2006/relationships/image" Target="../media/image40.png"/><Relationship Id="rId33" Type="http://schemas.openxmlformats.org/officeDocument/2006/relationships/image" Target="../media/image46.png"/><Relationship Id="rId38" Type="http://schemas.openxmlformats.org/officeDocument/2006/relationships/image" Target="../media/image51.svg"/><Relationship Id="rId2" Type="http://schemas.openxmlformats.org/officeDocument/2006/relationships/customXml" Target="../ink/ink1.xml"/><Relationship Id="rId29" Type="http://schemas.openxmlformats.org/officeDocument/2006/relationships/image" Target="../media/image13.png"/><Relationship Id="rId41" Type="http://schemas.openxmlformats.org/officeDocument/2006/relationships/image" Target="../media/image54.png"/><Relationship Id="rId1" Type="http://schemas.openxmlformats.org/officeDocument/2006/relationships/slideLayout" Target="../slideLayouts/slideLayout2.xml"/><Relationship Id="rId24" Type="http://schemas.openxmlformats.org/officeDocument/2006/relationships/image" Target="../media/image39.jpeg"/><Relationship Id="rId32" Type="http://schemas.openxmlformats.org/officeDocument/2006/relationships/image" Target="../media/image45.svg"/><Relationship Id="rId37" Type="http://schemas.openxmlformats.org/officeDocument/2006/relationships/image" Target="../media/image50.png"/><Relationship Id="rId40" Type="http://schemas.openxmlformats.org/officeDocument/2006/relationships/image" Target="../media/image53.svg"/><Relationship Id="rId23" Type="http://schemas.openxmlformats.org/officeDocument/2006/relationships/image" Target="../media/image370.png"/><Relationship Id="rId28" Type="http://schemas.openxmlformats.org/officeDocument/2006/relationships/image" Target="../media/image43.svg"/><Relationship Id="rId36" Type="http://schemas.openxmlformats.org/officeDocument/2006/relationships/image" Target="../media/image49.svg"/><Relationship Id="rId31" Type="http://schemas.openxmlformats.org/officeDocument/2006/relationships/image" Target="../media/image44.png"/><Relationship Id="rId22" Type="http://schemas.openxmlformats.org/officeDocument/2006/relationships/customXml" Target="../ink/ink2.xml"/><Relationship Id="rId27" Type="http://schemas.openxmlformats.org/officeDocument/2006/relationships/image" Target="../media/image42.png"/><Relationship Id="rId30" Type="http://schemas.openxmlformats.org/officeDocument/2006/relationships/image" Target="../media/image14.svg"/><Relationship Id="rId35" Type="http://schemas.openxmlformats.org/officeDocument/2006/relationships/image" Target="../media/image48.png"/></Relationships>
</file>

<file path=ppt/slides/_rels/slide3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emf"/><Relationship Id="rId5" Type="http://schemas.openxmlformats.org/officeDocument/2006/relationships/oleObject" Target="../embeddings/oleObject2.bin"/><Relationship Id="rId4" Type="http://schemas.openxmlformats.org/officeDocument/2006/relationships/image" Target="../media/image5.emf"/><Relationship Id="rId9"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sciencedirect.com/journal/the-lancet/vol/376/issue/9757"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62000"/>
            <a:ext cx="9144000" cy="2384425"/>
          </a:xfrm>
        </p:spPr>
        <p:txBody>
          <a:bodyPr>
            <a:noAutofit/>
          </a:bodyPr>
          <a:lstStyle/>
          <a:p>
            <a:br>
              <a:rPr lang="en-US" sz="3400" dirty="0"/>
            </a:br>
            <a:r>
              <a:rPr lang="en-US" sz="3400" dirty="0"/>
              <a:t>How Sickle Cell Disease Impacts </a:t>
            </a:r>
            <a:br>
              <a:rPr lang="en-US" sz="3400" dirty="0"/>
            </a:br>
            <a:r>
              <a:rPr lang="en-US" sz="3400" dirty="0"/>
              <a:t>a Student's Education</a:t>
            </a:r>
          </a:p>
        </p:txBody>
      </p:sp>
      <p:sp>
        <p:nvSpPr>
          <p:cNvPr id="3" name="Subtitle 2"/>
          <p:cNvSpPr>
            <a:spLocks noGrp="1"/>
          </p:cNvSpPr>
          <p:nvPr>
            <p:ph type="subTitle" idx="1"/>
          </p:nvPr>
        </p:nvSpPr>
        <p:spPr>
          <a:xfrm>
            <a:off x="533400" y="3505200"/>
            <a:ext cx="8278688" cy="1799456"/>
          </a:xfrm>
        </p:spPr>
        <p:txBody>
          <a:bodyPr rtlCol="0">
            <a:normAutofit/>
          </a:bodyPr>
          <a:lstStyle/>
          <a:p>
            <a:pPr>
              <a:spcBef>
                <a:spcPts val="0"/>
              </a:spcBef>
            </a:pPr>
            <a:endParaRPr lang="en-US" sz="2000" b="0" dirty="0"/>
          </a:p>
          <a:p>
            <a:pPr>
              <a:spcBef>
                <a:spcPts val="0"/>
              </a:spcBef>
            </a:pPr>
            <a:r>
              <a:rPr lang="en-US" b="0" dirty="0"/>
              <a:t>Allison King, MD, MPH, PhD</a:t>
            </a:r>
          </a:p>
          <a:p>
            <a:pPr>
              <a:spcBef>
                <a:spcPts val="0"/>
              </a:spcBef>
            </a:pPr>
            <a:r>
              <a:rPr lang="en-US" b="0" dirty="0"/>
              <a:t>Professor</a:t>
            </a:r>
          </a:p>
          <a:p>
            <a:pPr>
              <a:spcBef>
                <a:spcPts val="0"/>
              </a:spcBef>
            </a:pPr>
            <a:r>
              <a:rPr lang="en-US" b="0" dirty="0"/>
              <a:t>Washington University School of Medicine</a:t>
            </a:r>
          </a:p>
          <a:p>
            <a:pPr>
              <a:spcBef>
                <a:spcPts val="0"/>
              </a:spcBef>
            </a:pPr>
            <a:r>
              <a:rPr lang="en-US" b="0" dirty="0"/>
              <a:t>Department of Pediatrics, Division of Hematology and Oncology</a:t>
            </a:r>
          </a:p>
          <a:p>
            <a:pPr eaLnBrk="1" fontAlgn="auto" hangingPunct="1">
              <a:spcAft>
                <a:spcPts val="0"/>
              </a:spcAft>
              <a:buFont typeface="Arial" pitchFamily="34" charset="0"/>
              <a:buNone/>
              <a:defRPr/>
            </a:pPr>
            <a:endParaRPr lang="en-CA" sz="2400" dirty="0"/>
          </a:p>
        </p:txBody>
      </p:sp>
    </p:spTree>
    <p:extLst>
      <p:ext uri="{BB962C8B-B14F-4D97-AF65-F5344CB8AC3E}">
        <p14:creationId xmlns:p14="http://schemas.microsoft.com/office/powerpoint/2010/main" val="32334887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2.jpg"/>
          <p:cNvPicPr>
            <a:picLocks noChangeAspect="1"/>
          </p:cNvPicPr>
          <p:nvPr/>
        </p:nvPicPr>
        <p:blipFill>
          <a:blip r:embed="rId3" cstate="print"/>
          <a:stretch>
            <a:fillRect/>
          </a:stretch>
        </p:blipFill>
        <p:spPr>
          <a:xfrm>
            <a:off x="329184" y="1106424"/>
            <a:ext cx="8211760" cy="4729743"/>
          </a:xfrm>
          <a:prstGeom prst="rect">
            <a:avLst/>
          </a:prstGeom>
        </p:spPr>
      </p:pic>
      <p:sp>
        <p:nvSpPr>
          <p:cNvPr id="4" name="TextBox 3"/>
          <p:cNvSpPr txBox="1"/>
          <p:nvPr/>
        </p:nvSpPr>
        <p:spPr>
          <a:xfrm>
            <a:off x="329184" y="6400800"/>
            <a:ext cx="8839200" cy="615553"/>
          </a:xfrm>
          <a:prstGeom prst="rect">
            <a:avLst/>
          </a:prstGeom>
          <a:noFill/>
        </p:spPr>
        <p:txBody>
          <a:bodyPr wrap="square" rtlCol="0">
            <a:spAutoFit/>
          </a:bodyPr>
          <a:lstStyle/>
          <a:p>
            <a:pPr algn="r"/>
            <a:r>
              <a:rPr lang="en-US" sz="1100" dirty="0">
                <a:solidFill>
                  <a:srgbClr val="131313"/>
                </a:solidFill>
                <a:latin typeface="Arial"/>
                <a:cs typeface="Arial"/>
              </a:rPr>
              <a:t>Hassell, Kathryn L., MD, American Journal of Preventive Medicine, Volume 38, Issue 4, Supplement, S512-S521</a:t>
            </a:r>
          </a:p>
          <a:p>
            <a:pPr algn="r"/>
            <a:r>
              <a:rPr lang="en-US" sz="1100" dirty="0">
                <a:solidFill>
                  <a:srgbClr val="131313"/>
                </a:solidFill>
                <a:latin typeface="Arial"/>
                <a:cs typeface="Arial"/>
              </a:rPr>
              <a:t>Copyright ©  2010   American Journal of Preventive Medicine</a:t>
            </a:r>
          </a:p>
          <a:p>
            <a:pPr algn="ctr"/>
            <a:endParaRPr lang="en-US" sz="1200" dirty="0">
              <a:solidFill>
                <a:srgbClr val="720D1A"/>
              </a:solidFill>
              <a:latin typeface="Arial"/>
              <a:cs typeface="Arial"/>
            </a:endParaRPr>
          </a:p>
        </p:txBody>
      </p:sp>
      <p:sp>
        <p:nvSpPr>
          <p:cNvPr id="3" name="Title 2"/>
          <p:cNvSpPr>
            <a:spLocks noGrp="1"/>
          </p:cNvSpPr>
          <p:nvPr>
            <p:ph type="title"/>
          </p:nvPr>
        </p:nvSpPr>
        <p:spPr>
          <a:xfrm>
            <a:off x="0" y="0"/>
            <a:ext cx="9144000" cy="1066800"/>
          </a:xfrm>
        </p:spPr>
        <p:txBody>
          <a:bodyPr/>
          <a:lstStyle/>
          <a:p>
            <a:r>
              <a:rPr lang="en-US" dirty="0"/>
              <a:t>Age of Death by Age Group</a:t>
            </a:r>
          </a:p>
        </p:txBody>
      </p:sp>
    </p:spTree>
    <p:extLst>
      <p:ext uri="{BB962C8B-B14F-4D97-AF65-F5344CB8AC3E}">
        <p14:creationId xmlns:p14="http://schemas.microsoft.com/office/powerpoint/2010/main" val="3600511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6FF89-129E-7935-21C5-5B7FAEA048EC}"/>
              </a:ext>
            </a:extLst>
          </p:cNvPr>
          <p:cNvSpPr>
            <a:spLocks noGrp="1"/>
          </p:cNvSpPr>
          <p:nvPr>
            <p:ph type="title"/>
          </p:nvPr>
        </p:nvSpPr>
        <p:spPr/>
        <p:txBody>
          <a:bodyPr anchor="ctr"/>
          <a:lstStyle/>
          <a:p>
            <a:r>
              <a:rPr lang="en-US" dirty="0"/>
              <a:t>A Nearly Invisible Condition:</a:t>
            </a:r>
            <a:br>
              <a:rPr lang="en-US" dirty="0"/>
            </a:br>
            <a:r>
              <a:rPr lang="en-US" dirty="0"/>
              <a:t>Vulnerable Children</a:t>
            </a:r>
          </a:p>
        </p:txBody>
      </p:sp>
      <p:sp>
        <p:nvSpPr>
          <p:cNvPr id="3" name="Content Placeholder 2">
            <a:extLst>
              <a:ext uri="{FF2B5EF4-FFF2-40B4-BE49-F238E27FC236}">
                <a16:creationId xmlns:a16="http://schemas.microsoft.com/office/drawing/2014/main" id="{BDF1D4CA-9AAF-864D-95D0-C4793778BAF8}"/>
              </a:ext>
            </a:extLst>
          </p:cNvPr>
          <p:cNvSpPr>
            <a:spLocks noGrp="1"/>
          </p:cNvSpPr>
          <p:nvPr>
            <p:ph idx="1"/>
          </p:nvPr>
        </p:nvSpPr>
        <p:spPr>
          <a:xfrm>
            <a:off x="381000" y="1914646"/>
            <a:ext cx="8305800" cy="4495800"/>
          </a:xfrm>
        </p:spPr>
        <p:txBody>
          <a:bodyPr/>
          <a:lstStyle/>
          <a:p>
            <a:r>
              <a:rPr lang="en-US" dirty="0"/>
              <a:t>No obvious physical finding of sickle cell disease</a:t>
            </a:r>
          </a:p>
          <a:p>
            <a:endParaRPr lang="en-US" dirty="0"/>
          </a:p>
          <a:p>
            <a:r>
              <a:rPr lang="en-US" dirty="0"/>
              <a:t>Children and their families need to disclose</a:t>
            </a:r>
          </a:p>
          <a:p>
            <a:endParaRPr lang="en-US" dirty="0"/>
          </a:p>
          <a:p>
            <a:r>
              <a:rPr lang="en-US" dirty="0"/>
              <a:t>Pain cannot be measured by labs</a:t>
            </a:r>
          </a:p>
          <a:p>
            <a:endParaRPr lang="en-US" dirty="0"/>
          </a:p>
          <a:p>
            <a:r>
              <a:rPr lang="en-US" dirty="0"/>
              <a:t>We rely on the self-report of the child</a:t>
            </a:r>
          </a:p>
        </p:txBody>
      </p:sp>
    </p:spTree>
    <p:extLst>
      <p:ext uri="{BB962C8B-B14F-4D97-AF65-F5344CB8AC3E}">
        <p14:creationId xmlns:p14="http://schemas.microsoft.com/office/powerpoint/2010/main" val="4100587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BF65D-62A3-C7C3-77F7-DBA536808C7B}"/>
              </a:ext>
            </a:extLst>
          </p:cNvPr>
          <p:cNvSpPr>
            <a:spLocks noGrp="1"/>
          </p:cNvSpPr>
          <p:nvPr>
            <p:ph type="title"/>
          </p:nvPr>
        </p:nvSpPr>
        <p:spPr>
          <a:xfrm>
            <a:off x="609600" y="2743200"/>
            <a:ext cx="8153400" cy="1066800"/>
          </a:xfrm>
        </p:spPr>
        <p:txBody>
          <a:bodyPr/>
          <a:lstStyle/>
          <a:p>
            <a:r>
              <a:rPr lang="en-US" dirty="0"/>
              <a:t>Common Complications</a:t>
            </a:r>
          </a:p>
        </p:txBody>
      </p:sp>
    </p:spTree>
    <p:extLst>
      <p:ext uri="{BB962C8B-B14F-4D97-AF65-F5344CB8AC3E}">
        <p14:creationId xmlns:p14="http://schemas.microsoft.com/office/powerpoint/2010/main" val="3691629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C0C24-2902-F425-8731-0A46F524F3EF}"/>
              </a:ext>
            </a:extLst>
          </p:cNvPr>
          <p:cNvSpPr>
            <a:spLocks noGrp="1"/>
          </p:cNvSpPr>
          <p:nvPr>
            <p:ph type="title"/>
          </p:nvPr>
        </p:nvSpPr>
        <p:spPr/>
        <p:txBody>
          <a:bodyPr anchor="ctr"/>
          <a:lstStyle/>
          <a:p>
            <a:r>
              <a:rPr lang="en-US" dirty="0"/>
              <a:t>Pain - Vaso-occlusion</a:t>
            </a:r>
          </a:p>
        </p:txBody>
      </p:sp>
      <p:sp>
        <p:nvSpPr>
          <p:cNvPr id="3" name="Content Placeholder 2">
            <a:extLst>
              <a:ext uri="{FF2B5EF4-FFF2-40B4-BE49-F238E27FC236}">
                <a16:creationId xmlns:a16="http://schemas.microsoft.com/office/drawing/2014/main" id="{66AD096C-EA11-04B0-E96D-5D9D7C81FDF2}"/>
              </a:ext>
            </a:extLst>
          </p:cNvPr>
          <p:cNvSpPr>
            <a:spLocks noGrp="1"/>
          </p:cNvSpPr>
          <p:nvPr>
            <p:ph sz="half" idx="1"/>
          </p:nvPr>
        </p:nvSpPr>
        <p:spPr/>
        <p:txBody>
          <a:bodyPr/>
          <a:lstStyle/>
          <a:p>
            <a:r>
              <a:rPr lang="en-US" dirty="0"/>
              <a:t>Higher risk when:</a:t>
            </a:r>
          </a:p>
          <a:p>
            <a:pPr lvl="1"/>
            <a:r>
              <a:rPr lang="en-US" dirty="0"/>
              <a:t>Weather changes</a:t>
            </a:r>
          </a:p>
          <a:p>
            <a:pPr lvl="2"/>
            <a:r>
              <a:rPr lang="en-US" dirty="0"/>
              <a:t>Extreme cold</a:t>
            </a:r>
          </a:p>
          <a:p>
            <a:pPr lvl="2"/>
            <a:r>
              <a:rPr lang="en-US" dirty="0"/>
              <a:t>Extreme heat</a:t>
            </a:r>
          </a:p>
          <a:p>
            <a:pPr lvl="2"/>
            <a:r>
              <a:rPr lang="en-US" dirty="0"/>
              <a:t>Barometric changes</a:t>
            </a:r>
          </a:p>
          <a:p>
            <a:pPr lvl="1"/>
            <a:r>
              <a:rPr lang="en-US" dirty="0"/>
              <a:t>Dehydration</a:t>
            </a:r>
          </a:p>
          <a:p>
            <a:pPr lvl="1"/>
            <a:r>
              <a:rPr lang="en-US" dirty="0"/>
              <a:t>Inflammation</a:t>
            </a:r>
          </a:p>
          <a:p>
            <a:pPr lvl="2"/>
            <a:r>
              <a:rPr lang="en-US" dirty="0"/>
              <a:t>Infection</a:t>
            </a:r>
          </a:p>
          <a:p>
            <a:pPr lvl="2"/>
            <a:r>
              <a:rPr lang="en-US" dirty="0"/>
              <a:t>Recent immunization</a:t>
            </a:r>
          </a:p>
          <a:p>
            <a:r>
              <a:rPr lang="en-US" dirty="0"/>
              <a:t>May have scleral icterus</a:t>
            </a:r>
          </a:p>
          <a:p>
            <a:pPr lvl="1"/>
            <a:endParaRPr lang="en-US" dirty="0"/>
          </a:p>
          <a:p>
            <a:pPr lvl="2"/>
            <a:endParaRPr lang="en-US" dirty="0"/>
          </a:p>
        </p:txBody>
      </p:sp>
      <p:sp>
        <p:nvSpPr>
          <p:cNvPr id="4" name="Content Placeholder 3">
            <a:extLst>
              <a:ext uri="{FF2B5EF4-FFF2-40B4-BE49-F238E27FC236}">
                <a16:creationId xmlns:a16="http://schemas.microsoft.com/office/drawing/2014/main" id="{E756B371-633E-FF80-922E-B2698C598765}"/>
              </a:ext>
            </a:extLst>
          </p:cNvPr>
          <p:cNvSpPr>
            <a:spLocks noGrp="1"/>
          </p:cNvSpPr>
          <p:nvPr>
            <p:ph sz="half" idx="2"/>
          </p:nvPr>
        </p:nvSpPr>
        <p:spPr/>
        <p:txBody>
          <a:bodyPr/>
          <a:lstStyle/>
          <a:p>
            <a:r>
              <a:rPr lang="en-US" dirty="0"/>
              <a:t>Treatment</a:t>
            </a:r>
          </a:p>
          <a:p>
            <a:pPr lvl="1"/>
            <a:r>
              <a:rPr lang="en-US" dirty="0"/>
              <a:t>Tylenol</a:t>
            </a:r>
          </a:p>
          <a:p>
            <a:pPr lvl="1"/>
            <a:r>
              <a:rPr lang="en-US" dirty="0"/>
              <a:t>Ibuprofen</a:t>
            </a:r>
          </a:p>
          <a:p>
            <a:pPr lvl="1"/>
            <a:r>
              <a:rPr lang="en-US" dirty="0"/>
              <a:t>Warm pack to area</a:t>
            </a:r>
          </a:p>
          <a:p>
            <a:pPr lvl="1"/>
            <a:r>
              <a:rPr lang="en-US" dirty="0"/>
              <a:t>Oral opioid</a:t>
            </a:r>
          </a:p>
          <a:p>
            <a:pPr lvl="2"/>
            <a:r>
              <a:rPr lang="en-US" dirty="0"/>
              <a:t>Usually on the way home or at home</a:t>
            </a:r>
          </a:p>
          <a:p>
            <a:endParaRPr lang="en-US" dirty="0"/>
          </a:p>
          <a:p>
            <a:r>
              <a:rPr lang="en-US" dirty="0"/>
              <a:t>Better to treat with NSAIDs early</a:t>
            </a:r>
          </a:p>
        </p:txBody>
      </p:sp>
      <p:pic>
        <p:nvPicPr>
          <p:cNvPr id="6" name="Graphic 5" descr="Medicine with solid fill">
            <a:extLst>
              <a:ext uri="{FF2B5EF4-FFF2-40B4-BE49-F238E27FC236}">
                <a16:creationId xmlns:a16="http://schemas.microsoft.com/office/drawing/2014/main" id="{2DD97D16-CB01-2A29-0284-CF4FD40E97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43800" y="1524000"/>
            <a:ext cx="914400" cy="914400"/>
          </a:xfrm>
          <a:prstGeom prst="rect">
            <a:avLst/>
          </a:prstGeom>
        </p:spPr>
      </p:pic>
    </p:spTree>
    <p:extLst>
      <p:ext uri="{BB962C8B-B14F-4D97-AF65-F5344CB8AC3E}">
        <p14:creationId xmlns:p14="http://schemas.microsoft.com/office/powerpoint/2010/main" val="3182351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AA2DA-33B0-3D05-08A9-53F7BAFC5718}"/>
              </a:ext>
            </a:extLst>
          </p:cNvPr>
          <p:cNvSpPr>
            <a:spLocks noGrp="1"/>
          </p:cNvSpPr>
          <p:nvPr>
            <p:ph type="title"/>
          </p:nvPr>
        </p:nvSpPr>
        <p:spPr>
          <a:xfrm>
            <a:off x="533400" y="152400"/>
            <a:ext cx="8153400" cy="1066800"/>
          </a:xfrm>
        </p:spPr>
        <p:txBody>
          <a:bodyPr anchor="ctr"/>
          <a:lstStyle/>
          <a:p>
            <a:r>
              <a:rPr lang="en-US" dirty="0"/>
              <a:t>Anemia</a:t>
            </a:r>
          </a:p>
        </p:txBody>
      </p:sp>
      <p:sp>
        <p:nvSpPr>
          <p:cNvPr id="3" name="Content Placeholder 2">
            <a:extLst>
              <a:ext uri="{FF2B5EF4-FFF2-40B4-BE49-F238E27FC236}">
                <a16:creationId xmlns:a16="http://schemas.microsoft.com/office/drawing/2014/main" id="{FE2EF6DF-2471-E996-B071-30EEE368B6F7}"/>
              </a:ext>
            </a:extLst>
          </p:cNvPr>
          <p:cNvSpPr>
            <a:spLocks noGrp="1"/>
          </p:cNvSpPr>
          <p:nvPr>
            <p:ph sz="half" idx="1"/>
          </p:nvPr>
        </p:nvSpPr>
        <p:spPr>
          <a:xfrm>
            <a:off x="457200" y="1295400"/>
            <a:ext cx="4000500" cy="4495800"/>
          </a:xfrm>
        </p:spPr>
        <p:txBody>
          <a:bodyPr/>
          <a:lstStyle/>
          <a:p>
            <a:r>
              <a:rPr lang="en-US" dirty="0"/>
              <a:t>Hallmark of the condition</a:t>
            </a:r>
          </a:p>
          <a:p>
            <a:r>
              <a:rPr lang="en-US" dirty="0"/>
              <a:t>Chronic</a:t>
            </a:r>
          </a:p>
          <a:p>
            <a:r>
              <a:rPr lang="en-US" dirty="0"/>
              <a:t>Children have usually adapted</a:t>
            </a:r>
          </a:p>
          <a:p>
            <a:r>
              <a:rPr lang="en-US" dirty="0"/>
              <a:t>Signs of acute anemia</a:t>
            </a:r>
          </a:p>
          <a:p>
            <a:pPr lvl="1"/>
            <a:r>
              <a:rPr lang="en-US" dirty="0"/>
              <a:t>Pale conjunctiva</a:t>
            </a:r>
          </a:p>
          <a:p>
            <a:pPr lvl="1"/>
            <a:r>
              <a:rPr lang="en-US" dirty="0"/>
              <a:t>Shortness of breath</a:t>
            </a:r>
          </a:p>
        </p:txBody>
      </p:sp>
      <p:sp>
        <p:nvSpPr>
          <p:cNvPr id="5" name="Content Placeholder 4">
            <a:extLst>
              <a:ext uri="{FF2B5EF4-FFF2-40B4-BE49-F238E27FC236}">
                <a16:creationId xmlns:a16="http://schemas.microsoft.com/office/drawing/2014/main" id="{85E6CA3E-BA10-7B5C-5D43-05E7E809C471}"/>
              </a:ext>
            </a:extLst>
          </p:cNvPr>
          <p:cNvSpPr>
            <a:spLocks noGrp="1"/>
          </p:cNvSpPr>
          <p:nvPr>
            <p:ph sz="half" idx="2"/>
          </p:nvPr>
        </p:nvSpPr>
        <p:spPr>
          <a:xfrm>
            <a:off x="4648200" y="1371600"/>
            <a:ext cx="4000500" cy="4495800"/>
          </a:xfrm>
        </p:spPr>
        <p:txBody>
          <a:bodyPr/>
          <a:lstStyle/>
          <a:p>
            <a:r>
              <a:rPr lang="en-US" dirty="0"/>
              <a:t>What to do?</a:t>
            </a:r>
          </a:p>
          <a:p>
            <a:pPr lvl="1"/>
            <a:r>
              <a:rPr lang="en-US" dirty="0"/>
              <a:t>Call the parent and/or clinic</a:t>
            </a:r>
          </a:p>
          <a:p>
            <a:r>
              <a:rPr lang="en-US" dirty="0"/>
              <a:t>May need a transfusion, but rare</a:t>
            </a:r>
          </a:p>
        </p:txBody>
      </p:sp>
      <p:pic>
        <p:nvPicPr>
          <p:cNvPr id="2050" name="Picture 2" descr="Symptons of Anemia">
            <a:extLst>
              <a:ext uri="{FF2B5EF4-FFF2-40B4-BE49-F238E27FC236}">
                <a16:creationId xmlns:a16="http://schemas.microsoft.com/office/drawing/2014/main" id="{2CC2AF58-F45B-1713-2F2D-ECFFB58D433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419600" y="3657600"/>
            <a:ext cx="4572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CFE2B9B-E29B-C82B-7C1E-AC08DA51D59A}"/>
              </a:ext>
            </a:extLst>
          </p:cNvPr>
          <p:cNvSpPr txBox="1"/>
          <p:nvPr/>
        </p:nvSpPr>
        <p:spPr>
          <a:xfrm>
            <a:off x="152400" y="6488668"/>
            <a:ext cx="6145785"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https://</a:t>
            </a:r>
            <a:r>
              <a:rPr lang="en-US" sz="1200" dirty="0" err="1">
                <a:latin typeface="Arial" panose="020B0604020202020204" pitchFamily="34" charset="0"/>
                <a:cs typeface="Arial" panose="020B0604020202020204" pitchFamily="34" charset="0"/>
              </a:rPr>
              <a:t>www.pathkindlabs.com</a:t>
            </a:r>
            <a:r>
              <a:rPr lang="en-US" sz="1200" dirty="0">
                <a:latin typeface="Arial" panose="020B0604020202020204" pitchFamily="34" charset="0"/>
                <a:cs typeface="Arial" panose="020B0604020202020204" pitchFamily="34" charset="0"/>
              </a:rPr>
              <a:t>/blog/What-are-the-signs-of-Anemia-and-how-to-prevent-it</a:t>
            </a:r>
          </a:p>
        </p:txBody>
      </p:sp>
    </p:spTree>
    <p:extLst>
      <p:ext uri="{BB962C8B-B14F-4D97-AF65-F5344CB8AC3E}">
        <p14:creationId xmlns:p14="http://schemas.microsoft.com/office/powerpoint/2010/main" val="69424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02931-A3F5-76F0-4684-9A01B54937B1}"/>
              </a:ext>
            </a:extLst>
          </p:cNvPr>
          <p:cNvSpPr>
            <a:spLocks noGrp="1"/>
          </p:cNvSpPr>
          <p:nvPr>
            <p:ph type="title"/>
          </p:nvPr>
        </p:nvSpPr>
        <p:spPr/>
        <p:txBody>
          <a:bodyPr anchor="ctr"/>
          <a:lstStyle/>
          <a:p>
            <a:r>
              <a:rPr lang="en-US" dirty="0"/>
              <a:t>Spleen Complications</a:t>
            </a:r>
          </a:p>
        </p:txBody>
      </p:sp>
      <p:sp>
        <p:nvSpPr>
          <p:cNvPr id="3" name="Content Placeholder 2">
            <a:extLst>
              <a:ext uri="{FF2B5EF4-FFF2-40B4-BE49-F238E27FC236}">
                <a16:creationId xmlns:a16="http://schemas.microsoft.com/office/drawing/2014/main" id="{CF1462D9-5299-C88A-DC6B-6EA45062EC6F}"/>
              </a:ext>
            </a:extLst>
          </p:cNvPr>
          <p:cNvSpPr>
            <a:spLocks noGrp="1"/>
          </p:cNvSpPr>
          <p:nvPr>
            <p:ph sz="half" idx="1"/>
          </p:nvPr>
        </p:nvSpPr>
        <p:spPr/>
        <p:txBody>
          <a:bodyPr/>
          <a:lstStyle/>
          <a:p>
            <a:r>
              <a:rPr lang="en-US" dirty="0"/>
              <a:t>Functionally </a:t>
            </a:r>
            <a:r>
              <a:rPr lang="en-US" dirty="0" err="1"/>
              <a:t>asplenic</a:t>
            </a:r>
            <a:endParaRPr lang="en-US" dirty="0"/>
          </a:p>
          <a:p>
            <a:pPr lvl="1"/>
            <a:r>
              <a:rPr lang="en-US" dirty="0"/>
              <a:t>High risk for infection</a:t>
            </a:r>
          </a:p>
          <a:p>
            <a:pPr lvl="1"/>
            <a:r>
              <a:rPr lang="en-US" dirty="0"/>
              <a:t>Encapsulated organisms</a:t>
            </a:r>
          </a:p>
          <a:p>
            <a:r>
              <a:rPr lang="en-US" dirty="0"/>
              <a:t>Can sequester</a:t>
            </a:r>
          </a:p>
          <a:p>
            <a:pPr lvl="1"/>
            <a:r>
              <a:rPr lang="en-US" dirty="0"/>
              <a:t>Abdominal pain</a:t>
            </a:r>
          </a:p>
          <a:p>
            <a:pPr lvl="1"/>
            <a:r>
              <a:rPr lang="en-US" dirty="0"/>
              <a:t>Acute anemia</a:t>
            </a:r>
          </a:p>
          <a:p>
            <a:pPr lvl="1"/>
            <a:r>
              <a:rPr lang="en-US" dirty="0"/>
              <a:t>Emergency</a:t>
            </a:r>
          </a:p>
          <a:p>
            <a:r>
              <a:rPr lang="en-US" dirty="0"/>
              <a:t>Can rupture with rough contact</a:t>
            </a:r>
          </a:p>
        </p:txBody>
      </p:sp>
      <p:pic>
        <p:nvPicPr>
          <p:cNvPr id="3074" name="Picture 2" descr="Ruptured Spleen: Symptoms, Causes &amp; Treatment">
            <a:extLst>
              <a:ext uri="{FF2B5EF4-FFF2-40B4-BE49-F238E27FC236}">
                <a16:creationId xmlns:a16="http://schemas.microsoft.com/office/drawing/2014/main" id="{7D188DB0-BB59-E1FB-CF87-43C2B46879E5}"/>
              </a:ext>
            </a:extLst>
          </p:cNvPr>
          <p:cNvPicPr>
            <a:picLocks noGrp="1" noChangeAspect="1" noChangeArrowheads="1"/>
          </p:cNvPicPr>
          <p:nvPr>
            <p:ph sz="half" idx="2"/>
          </p:nvPr>
        </p:nvPicPr>
        <p:blipFill>
          <a:blip r:embed="rId2">
            <a:extLst>
              <a:ext uri="{28A0092B-C50C-407E-A947-70E740481C1C}">
                <a14:useLocalDpi xmlns:a14="http://schemas.microsoft.com/office/drawing/2010/main"/>
              </a:ext>
            </a:extLst>
          </a:blip>
          <a:srcRect/>
          <a:stretch>
            <a:fillRect/>
          </a:stretch>
        </p:blipFill>
        <p:spPr bwMode="auto">
          <a:xfrm>
            <a:off x="4686300" y="1924050"/>
            <a:ext cx="4000500" cy="4000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C7DB62C-3054-6C28-6379-957897B56450}"/>
              </a:ext>
            </a:extLst>
          </p:cNvPr>
          <p:cNvSpPr txBox="1"/>
          <p:nvPr/>
        </p:nvSpPr>
        <p:spPr>
          <a:xfrm>
            <a:off x="4191000" y="6400800"/>
            <a:ext cx="4834785"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https://</a:t>
            </a:r>
            <a:r>
              <a:rPr lang="en-US" sz="1200" dirty="0" err="1">
                <a:latin typeface="Arial" panose="020B0604020202020204" pitchFamily="34" charset="0"/>
                <a:cs typeface="Arial" panose="020B0604020202020204" pitchFamily="34" charset="0"/>
              </a:rPr>
              <a:t>my.clevelandclinic.org</a:t>
            </a:r>
            <a:r>
              <a:rPr lang="en-US" sz="1200" dirty="0">
                <a:latin typeface="Arial" panose="020B0604020202020204" pitchFamily="34" charset="0"/>
                <a:cs typeface="Arial" panose="020B0604020202020204" pitchFamily="34" charset="0"/>
              </a:rPr>
              <a:t>/health/diseases/17953-ruptured-spleen</a:t>
            </a:r>
          </a:p>
        </p:txBody>
      </p:sp>
    </p:spTree>
    <p:extLst>
      <p:ext uri="{BB962C8B-B14F-4D97-AF65-F5344CB8AC3E}">
        <p14:creationId xmlns:p14="http://schemas.microsoft.com/office/powerpoint/2010/main" val="1519494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D516F-7338-27CD-497A-2A2D4522EC56}"/>
              </a:ext>
            </a:extLst>
          </p:cNvPr>
          <p:cNvSpPr>
            <a:spLocks noGrp="1"/>
          </p:cNvSpPr>
          <p:nvPr>
            <p:ph type="title"/>
          </p:nvPr>
        </p:nvSpPr>
        <p:spPr>
          <a:xfrm>
            <a:off x="533400" y="457200"/>
            <a:ext cx="8153400" cy="1066800"/>
          </a:xfrm>
        </p:spPr>
        <p:txBody>
          <a:bodyPr wrap="square" anchor="b">
            <a:normAutofit/>
          </a:bodyPr>
          <a:lstStyle/>
          <a:p>
            <a:r>
              <a:rPr lang="en-US" dirty="0"/>
              <a:t>Fever</a:t>
            </a:r>
          </a:p>
        </p:txBody>
      </p:sp>
      <p:pic>
        <p:nvPicPr>
          <p:cNvPr id="6" name="Content Placeholder 5" descr="Thermometer with solid fill">
            <a:extLst>
              <a:ext uri="{FF2B5EF4-FFF2-40B4-BE49-F238E27FC236}">
                <a16:creationId xmlns:a16="http://schemas.microsoft.com/office/drawing/2014/main" id="{456C3D26-87F8-4F6D-976F-AF6440034CCB}"/>
              </a:ext>
            </a:extLst>
          </p:cNvPr>
          <p:cNvPicPr>
            <a:picLocks noGrp="1" noChangeAspect="1"/>
          </p:cNvPicPr>
          <p:nvPr>
            <p:ph sz="half" idx="1"/>
          </p:nvPr>
        </p:nvPicPr>
        <p:blipFill>
          <a:blip r:embed="rId2">
            <a:extLst>
              <a:ext uri="{96DAC541-7B7A-43D3-8B79-37D633B846F1}">
                <asvg:svgBlip xmlns:asvg="http://schemas.microsoft.com/office/drawing/2016/SVG/main" r:embed="rId3"/>
              </a:ext>
            </a:extLst>
          </a:blip>
          <a:stretch>
            <a:fillRect/>
          </a:stretch>
        </p:blipFill>
        <p:spPr>
          <a:xfrm>
            <a:off x="533400" y="1924050"/>
            <a:ext cx="4000500" cy="4000500"/>
          </a:xfrm>
        </p:spPr>
      </p:pic>
      <p:sp>
        <p:nvSpPr>
          <p:cNvPr id="3" name="Content Placeholder 2">
            <a:extLst>
              <a:ext uri="{FF2B5EF4-FFF2-40B4-BE49-F238E27FC236}">
                <a16:creationId xmlns:a16="http://schemas.microsoft.com/office/drawing/2014/main" id="{AB097546-970C-DF74-6BCF-86C68D5CF96D}"/>
              </a:ext>
            </a:extLst>
          </p:cNvPr>
          <p:cNvSpPr>
            <a:spLocks noGrp="1"/>
          </p:cNvSpPr>
          <p:nvPr>
            <p:ph sz="half" idx="2"/>
          </p:nvPr>
        </p:nvSpPr>
        <p:spPr>
          <a:xfrm>
            <a:off x="4686300" y="1676400"/>
            <a:ext cx="4000500" cy="4495800"/>
          </a:xfrm>
        </p:spPr>
        <p:txBody>
          <a:bodyPr wrap="square" anchor="t">
            <a:normAutofit/>
          </a:bodyPr>
          <a:lstStyle/>
          <a:p>
            <a:pPr>
              <a:lnSpc>
                <a:spcPct val="90000"/>
              </a:lnSpc>
            </a:pPr>
            <a:r>
              <a:rPr lang="en-US" dirty="0"/>
              <a:t>Emergency in SCD</a:t>
            </a:r>
            <a:endParaRPr lang="en-US"/>
          </a:p>
          <a:p>
            <a:pPr>
              <a:lnSpc>
                <a:spcPct val="90000"/>
              </a:lnSpc>
            </a:pPr>
            <a:r>
              <a:rPr lang="en-US" dirty="0"/>
              <a:t>Must be evaluated by a provider if &gt; 101.5F</a:t>
            </a:r>
            <a:endParaRPr lang="en-US"/>
          </a:p>
          <a:p>
            <a:pPr>
              <a:lnSpc>
                <a:spcPct val="90000"/>
              </a:lnSpc>
            </a:pPr>
            <a:r>
              <a:rPr lang="en-US" dirty="0"/>
              <a:t>Needs antibiotics</a:t>
            </a:r>
            <a:endParaRPr lang="en-US"/>
          </a:p>
          <a:p>
            <a:pPr>
              <a:lnSpc>
                <a:spcPct val="90000"/>
              </a:lnSpc>
            </a:pPr>
            <a:r>
              <a:rPr lang="en-US" dirty="0"/>
              <a:t>Risk of acute chest</a:t>
            </a:r>
            <a:endParaRPr lang="en-US"/>
          </a:p>
          <a:p>
            <a:pPr lvl="1">
              <a:lnSpc>
                <a:spcPct val="90000"/>
              </a:lnSpc>
            </a:pPr>
            <a:r>
              <a:rPr lang="en-US" sz="2800"/>
              <a:t>Vaso-occlusion in lung</a:t>
            </a:r>
          </a:p>
          <a:p>
            <a:pPr lvl="1">
              <a:lnSpc>
                <a:spcPct val="90000"/>
              </a:lnSpc>
            </a:pPr>
            <a:r>
              <a:rPr lang="en-US" sz="2800"/>
              <a:t>Chest pain</a:t>
            </a:r>
          </a:p>
          <a:p>
            <a:pPr lvl="1">
              <a:lnSpc>
                <a:spcPct val="90000"/>
              </a:lnSpc>
            </a:pPr>
            <a:r>
              <a:rPr lang="en-US" sz="2800"/>
              <a:t>Needs to be seen emergently</a:t>
            </a:r>
          </a:p>
        </p:txBody>
      </p:sp>
    </p:spTree>
    <p:extLst>
      <p:ext uri="{BB962C8B-B14F-4D97-AF65-F5344CB8AC3E}">
        <p14:creationId xmlns:p14="http://schemas.microsoft.com/office/powerpoint/2010/main" val="2248344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7527E-82A5-74DA-38E7-76EB1F58A56E}"/>
              </a:ext>
            </a:extLst>
          </p:cNvPr>
          <p:cNvSpPr>
            <a:spLocks noGrp="1"/>
          </p:cNvSpPr>
          <p:nvPr>
            <p:ph type="title"/>
          </p:nvPr>
        </p:nvSpPr>
        <p:spPr/>
        <p:txBody>
          <a:bodyPr anchor="ctr"/>
          <a:lstStyle/>
          <a:p>
            <a:r>
              <a:rPr lang="en-US" dirty="0"/>
              <a:t>Kidney Changes</a:t>
            </a:r>
          </a:p>
        </p:txBody>
      </p:sp>
      <p:sp>
        <p:nvSpPr>
          <p:cNvPr id="3" name="Content Placeholder 2">
            <a:extLst>
              <a:ext uri="{FF2B5EF4-FFF2-40B4-BE49-F238E27FC236}">
                <a16:creationId xmlns:a16="http://schemas.microsoft.com/office/drawing/2014/main" id="{77A29B13-7E4E-6D81-3ECA-B033E2AE1658}"/>
              </a:ext>
            </a:extLst>
          </p:cNvPr>
          <p:cNvSpPr>
            <a:spLocks noGrp="1"/>
          </p:cNvSpPr>
          <p:nvPr>
            <p:ph sz="half" idx="1"/>
          </p:nvPr>
        </p:nvSpPr>
        <p:spPr/>
        <p:txBody>
          <a:bodyPr/>
          <a:lstStyle/>
          <a:p>
            <a:r>
              <a:rPr lang="en-US" dirty="0"/>
              <a:t>Hyperfiltration</a:t>
            </a:r>
          </a:p>
          <a:p>
            <a:pPr lvl="1"/>
            <a:r>
              <a:rPr lang="en-US" dirty="0"/>
              <a:t>With anemia, the GFR is higher</a:t>
            </a:r>
          </a:p>
          <a:p>
            <a:pPr lvl="1"/>
            <a:r>
              <a:rPr lang="en-US" dirty="0"/>
              <a:t>Make more urine </a:t>
            </a:r>
          </a:p>
          <a:p>
            <a:r>
              <a:rPr lang="en-US" dirty="0"/>
              <a:t>Hyposthenuria</a:t>
            </a:r>
          </a:p>
          <a:p>
            <a:pPr lvl="1"/>
            <a:r>
              <a:rPr lang="en-US" dirty="0"/>
              <a:t>Less concentrated urine	</a:t>
            </a:r>
          </a:p>
          <a:p>
            <a:r>
              <a:rPr lang="en-US" dirty="0"/>
              <a:t>Risk of dehydration</a:t>
            </a:r>
          </a:p>
          <a:p>
            <a:endParaRPr lang="en-US" dirty="0"/>
          </a:p>
        </p:txBody>
      </p:sp>
      <p:sp>
        <p:nvSpPr>
          <p:cNvPr id="4" name="Content Placeholder 3">
            <a:extLst>
              <a:ext uri="{FF2B5EF4-FFF2-40B4-BE49-F238E27FC236}">
                <a16:creationId xmlns:a16="http://schemas.microsoft.com/office/drawing/2014/main" id="{35AC1C5C-FF18-6DC6-3107-4CAE5192CE83}"/>
              </a:ext>
            </a:extLst>
          </p:cNvPr>
          <p:cNvSpPr>
            <a:spLocks noGrp="1"/>
          </p:cNvSpPr>
          <p:nvPr>
            <p:ph sz="half" idx="2"/>
          </p:nvPr>
        </p:nvSpPr>
        <p:spPr/>
        <p:txBody>
          <a:bodyPr/>
          <a:lstStyle/>
          <a:p>
            <a:r>
              <a:rPr lang="en-US" dirty="0"/>
              <a:t>Accommodations</a:t>
            </a:r>
          </a:p>
          <a:p>
            <a:pPr lvl="1"/>
            <a:r>
              <a:rPr lang="en-US" dirty="0"/>
              <a:t>Water bottle</a:t>
            </a:r>
          </a:p>
          <a:p>
            <a:pPr lvl="1"/>
            <a:endParaRPr lang="en-US" dirty="0"/>
          </a:p>
          <a:p>
            <a:pPr lvl="1"/>
            <a:endParaRPr lang="en-US" dirty="0"/>
          </a:p>
          <a:p>
            <a:pPr lvl="1"/>
            <a:endParaRPr lang="en-US" dirty="0"/>
          </a:p>
          <a:p>
            <a:pPr lvl="1"/>
            <a:endParaRPr lang="en-US" dirty="0"/>
          </a:p>
          <a:p>
            <a:pPr lvl="1"/>
            <a:endParaRPr lang="en-US" dirty="0"/>
          </a:p>
          <a:p>
            <a:pPr lvl="1"/>
            <a:r>
              <a:rPr lang="en-US" dirty="0"/>
              <a:t>Frequent restroom breaks</a:t>
            </a:r>
          </a:p>
          <a:p>
            <a:pPr lvl="1"/>
            <a:endParaRPr lang="en-US" dirty="0"/>
          </a:p>
        </p:txBody>
      </p:sp>
      <p:pic>
        <p:nvPicPr>
          <p:cNvPr id="6" name="Graphic 5" descr="Water Bottle with solid fill">
            <a:extLst>
              <a:ext uri="{FF2B5EF4-FFF2-40B4-BE49-F238E27FC236}">
                <a16:creationId xmlns:a16="http://schemas.microsoft.com/office/drawing/2014/main" id="{BC57F7C3-DD46-7783-1634-E947A4369B2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67400" y="2819400"/>
            <a:ext cx="1676400" cy="1676400"/>
          </a:xfrm>
          <a:prstGeom prst="rect">
            <a:avLst/>
          </a:prstGeom>
        </p:spPr>
      </p:pic>
    </p:spTree>
    <p:extLst>
      <p:ext uri="{BB962C8B-B14F-4D97-AF65-F5344CB8AC3E}">
        <p14:creationId xmlns:p14="http://schemas.microsoft.com/office/powerpoint/2010/main" val="114889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D54C9-0BB7-660B-0B53-F993AFE278DE}"/>
              </a:ext>
            </a:extLst>
          </p:cNvPr>
          <p:cNvSpPr>
            <a:spLocks noGrp="1"/>
          </p:cNvSpPr>
          <p:nvPr>
            <p:ph type="title"/>
          </p:nvPr>
        </p:nvSpPr>
        <p:spPr/>
        <p:txBody>
          <a:bodyPr anchor="ctr"/>
          <a:lstStyle/>
          <a:p>
            <a:r>
              <a:rPr lang="en-US" dirty="0"/>
              <a:t>Other Situations</a:t>
            </a:r>
          </a:p>
        </p:txBody>
      </p:sp>
      <p:sp>
        <p:nvSpPr>
          <p:cNvPr id="3" name="Content Placeholder 2">
            <a:extLst>
              <a:ext uri="{FF2B5EF4-FFF2-40B4-BE49-F238E27FC236}">
                <a16:creationId xmlns:a16="http://schemas.microsoft.com/office/drawing/2014/main" id="{EF9D2961-866D-95E2-BFF3-FC21D676102E}"/>
              </a:ext>
            </a:extLst>
          </p:cNvPr>
          <p:cNvSpPr>
            <a:spLocks noGrp="1"/>
          </p:cNvSpPr>
          <p:nvPr>
            <p:ph sz="half" idx="1"/>
          </p:nvPr>
        </p:nvSpPr>
        <p:spPr/>
        <p:txBody>
          <a:bodyPr/>
          <a:lstStyle/>
          <a:p>
            <a:r>
              <a:rPr lang="en-US" dirty="0"/>
              <a:t>Injury?</a:t>
            </a:r>
          </a:p>
          <a:p>
            <a:pPr lvl="1"/>
            <a:r>
              <a:rPr lang="en-US" dirty="0"/>
              <a:t>Ice is typically avoided</a:t>
            </a:r>
          </a:p>
          <a:p>
            <a:endParaRPr lang="en-US" dirty="0"/>
          </a:p>
          <a:p>
            <a:r>
              <a:rPr lang="en-US" dirty="0"/>
              <a:t>Gym class?</a:t>
            </a:r>
          </a:p>
          <a:p>
            <a:pPr lvl="1"/>
            <a:r>
              <a:rPr lang="en-US" dirty="0"/>
              <a:t>Can participate as physically able</a:t>
            </a:r>
          </a:p>
          <a:p>
            <a:pPr lvl="1"/>
            <a:r>
              <a:rPr lang="en-US" dirty="0"/>
              <a:t>Avoid contact sports</a:t>
            </a:r>
          </a:p>
          <a:p>
            <a:pPr lvl="2"/>
            <a:r>
              <a:rPr lang="en-US" dirty="0"/>
              <a:t>Spleen</a:t>
            </a:r>
          </a:p>
          <a:p>
            <a:endParaRPr lang="en-US" dirty="0"/>
          </a:p>
        </p:txBody>
      </p:sp>
      <p:sp>
        <p:nvSpPr>
          <p:cNvPr id="4" name="Content Placeholder 3">
            <a:extLst>
              <a:ext uri="{FF2B5EF4-FFF2-40B4-BE49-F238E27FC236}">
                <a16:creationId xmlns:a16="http://schemas.microsoft.com/office/drawing/2014/main" id="{A88C4A71-49C5-0708-D787-EF16A41B179E}"/>
              </a:ext>
            </a:extLst>
          </p:cNvPr>
          <p:cNvSpPr>
            <a:spLocks noGrp="1"/>
          </p:cNvSpPr>
          <p:nvPr>
            <p:ph sz="half" idx="2"/>
          </p:nvPr>
        </p:nvSpPr>
        <p:spPr/>
        <p:txBody>
          <a:bodyPr/>
          <a:lstStyle/>
          <a:p>
            <a:r>
              <a:rPr lang="en-US" dirty="0"/>
              <a:t>Recess in extreme weather?</a:t>
            </a:r>
          </a:p>
          <a:p>
            <a:pPr lvl="1"/>
            <a:r>
              <a:rPr lang="en-US" dirty="0"/>
              <a:t>Better to stay inside </a:t>
            </a:r>
          </a:p>
          <a:p>
            <a:pPr lvl="1"/>
            <a:r>
              <a:rPr lang="en-US" dirty="0"/>
              <a:t>Can trigger pain</a:t>
            </a:r>
          </a:p>
          <a:p>
            <a:pPr lvl="1"/>
            <a:endParaRPr lang="en-US" dirty="0"/>
          </a:p>
          <a:p>
            <a:r>
              <a:rPr lang="en-US" dirty="0"/>
              <a:t>May need transportation accommodations for weather</a:t>
            </a:r>
          </a:p>
        </p:txBody>
      </p:sp>
      <p:pic>
        <p:nvPicPr>
          <p:cNvPr id="7" name="Graphic 6" descr="Car with solid fill">
            <a:extLst>
              <a:ext uri="{FF2B5EF4-FFF2-40B4-BE49-F238E27FC236}">
                <a16:creationId xmlns:a16="http://schemas.microsoft.com/office/drawing/2014/main" id="{CC86C2AB-6CBE-D1BC-23F1-93ECE36504D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20000" y="5791200"/>
            <a:ext cx="914400" cy="914400"/>
          </a:xfrm>
          <a:prstGeom prst="rect">
            <a:avLst/>
          </a:prstGeom>
        </p:spPr>
      </p:pic>
      <p:pic>
        <p:nvPicPr>
          <p:cNvPr id="9" name="Graphic 8" descr="Bus with solid fill">
            <a:extLst>
              <a:ext uri="{FF2B5EF4-FFF2-40B4-BE49-F238E27FC236}">
                <a16:creationId xmlns:a16="http://schemas.microsoft.com/office/drawing/2014/main" id="{F9B823E4-623C-245B-6385-2248D84E9B2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81600" y="5791200"/>
            <a:ext cx="914400" cy="914400"/>
          </a:xfrm>
          <a:prstGeom prst="rect">
            <a:avLst/>
          </a:prstGeom>
        </p:spPr>
      </p:pic>
      <p:sp>
        <p:nvSpPr>
          <p:cNvPr id="10" name="Right Arrow 9">
            <a:extLst>
              <a:ext uri="{FF2B5EF4-FFF2-40B4-BE49-F238E27FC236}">
                <a16:creationId xmlns:a16="http://schemas.microsoft.com/office/drawing/2014/main" id="{5CAA87C8-CD15-C90E-4557-E0EADB367AB8}"/>
              </a:ext>
            </a:extLst>
          </p:cNvPr>
          <p:cNvSpPr/>
          <p:nvPr/>
        </p:nvSpPr>
        <p:spPr bwMode="auto">
          <a:xfrm>
            <a:off x="6400800" y="6096000"/>
            <a:ext cx="990600" cy="3048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Georgia" pitchFamily="-111" charset="0"/>
              <a:ea typeface="Osaka" pitchFamily="-111" charset="-128"/>
              <a:cs typeface="Osaka" pitchFamily="-111" charset="-128"/>
            </a:endParaRPr>
          </a:p>
        </p:txBody>
      </p:sp>
    </p:spTree>
    <p:extLst>
      <p:ext uri="{BB962C8B-B14F-4D97-AF65-F5344CB8AC3E}">
        <p14:creationId xmlns:p14="http://schemas.microsoft.com/office/powerpoint/2010/main" val="60867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D3AE3-3A19-B18D-A9A7-24FECD0504FF}"/>
              </a:ext>
            </a:extLst>
          </p:cNvPr>
          <p:cNvSpPr>
            <a:spLocks noGrp="1"/>
          </p:cNvSpPr>
          <p:nvPr>
            <p:ph type="title"/>
          </p:nvPr>
        </p:nvSpPr>
        <p:spPr/>
        <p:txBody>
          <a:bodyPr anchor="ctr"/>
          <a:lstStyle/>
          <a:p>
            <a:r>
              <a:rPr lang="en-US" dirty="0"/>
              <a:t>Stroke/Cerebral Infarct</a:t>
            </a:r>
          </a:p>
        </p:txBody>
      </p:sp>
      <p:sp>
        <p:nvSpPr>
          <p:cNvPr id="3" name="Content Placeholder 2">
            <a:extLst>
              <a:ext uri="{FF2B5EF4-FFF2-40B4-BE49-F238E27FC236}">
                <a16:creationId xmlns:a16="http://schemas.microsoft.com/office/drawing/2014/main" id="{E0EF3893-7D1F-73E5-A1FF-8E8D33F6F827}"/>
              </a:ext>
            </a:extLst>
          </p:cNvPr>
          <p:cNvSpPr>
            <a:spLocks noGrp="1"/>
          </p:cNvSpPr>
          <p:nvPr>
            <p:ph idx="1"/>
          </p:nvPr>
        </p:nvSpPr>
        <p:spPr/>
        <p:txBody>
          <a:bodyPr/>
          <a:lstStyle/>
          <a:p>
            <a:r>
              <a:rPr lang="en-US" dirty="0"/>
              <a:t>Overt</a:t>
            </a:r>
          </a:p>
          <a:p>
            <a:pPr lvl="1"/>
            <a:r>
              <a:rPr lang="en-US" dirty="0"/>
              <a:t>Hemiparesis</a:t>
            </a:r>
          </a:p>
          <a:p>
            <a:pPr lvl="1"/>
            <a:r>
              <a:rPr lang="en-US" dirty="0"/>
              <a:t>Bad headache</a:t>
            </a:r>
          </a:p>
          <a:p>
            <a:pPr lvl="1"/>
            <a:r>
              <a:rPr lang="en-US" dirty="0"/>
              <a:t>Aphasia</a:t>
            </a:r>
          </a:p>
          <a:p>
            <a:pPr lvl="1"/>
            <a:r>
              <a:rPr lang="en-US" dirty="0"/>
              <a:t>An </a:t>
            </a:r>
            <a:r>
              <a:rPr lang="en-US" b="1" dirty="0"/>
              <a:t>emergency</a:t>
            </a:r>
          </a:p>
          <a:p>
            <a:pPr lvl="2"/>
            <a:r>
              <a:rPr lang="en-US" dirty="0"/>
              <a:t>Child needs to be seen ASAP</a:t>
            </a:r>
          </a:p>
          <a:p>
            <a:pPr lvl="2"/>
            <a:r>
              <a:rPr lang="en-US" dirty="0"/>
              <a:t>Would need an exchange transfusion of blood</a:t>
            </a:r>
          </a:p>
          <a:p>
            <a:pPr lvl="2"/>
            <a:endParaRPr lang="en-US" dirty="0"/>
          </a:p>
          <a:p>
            <a:r>
              <a:rPr lang="en-US" dirty="0"/>
              <a:t>Silent</a:t>
            </a:r>
          </a:p>
          <a:p>
            <a:pPr lvl="1"/>
            <a:r>
              <a:rPr lang="en-US" dirty="0"/>
              <a:t>Typically, no obvious gross neurologic sign</a:t>
            </a:r>
          </a:p>
        </p:txBody>
      </p:sp>
      <p:pic>
        <p:nvPicPr>
          <p:cNvPr id="6" name="Graphic 5" descr="Brain in head outline">
            <a:extLst>
              <a:ext uri="{FF2B5EF4-FFF2-40B4-BE49-F238E27FC236}">
                <a16:creationId xmlns:a16="http://schemas.microsoft.com/office/drawing/2014/main" id="{106D2485-CAA4-794E-2E96-571D7DA0735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96000" y="1676400"/>
            <a:ext cx="2133600" cy="2133600"/>
          </a:xfrm>
          <a:prstGeom prst="rect">
            <a:avLst/>
          </a:prstGeom>
        </p:spPr>
      </p:pic>
    </p:spTree>
    <p:extLst>
      <p:ext uri="{BB962C8B-B14F-4D97-AF65-F5344CB8AC3E}">
        <p14:creationId xmlns:p14="http://schemas.microsoft.com/office/powerpoint/2010/main" val="394914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1842B-5FBF-F5AD-5823-B32CF5688E84}"/>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A33AC671-95C5-F536-162A-FDEDE0BDDE21}"/>
              </a:ext>
            </a:extLst>
          </p:cNvPr>
          <p:cNvSpPr>
            <a:spLocks noGrp="1"/>
          </p:cNvSpPr>
          <p:nvPr>
            <p:ph idx="1"/>
          </p:nvPr>
        </p:nvSpPr>
        <p:spPr/>
        <p:txBody>
          <a:bodyPr/>
          <a:lstStyle/>
          <a:p>
            <a:r>
              <a:rPr lang="en-US" dirty="0"/>
              <a:t>Understand the significant health complications that commonly occur among students with sickle cell disease</a:t>
            </a:r>
          </a:p>
          <a:p>
            <a:r>
              <a:rPr lang="en-US" dirty="0"/>
              <a:t>Understand the common cognitive deficits that occur among students with sickle cell disease</a:t>
            </a:r>
          </a:p>
          <a:p>
            <a:r>
              <a:rPr lang="en-US" dirty="0"/>
              <a:t>Understand the evidence for interventions to support students with sickle cell disease</a:t>
            </a:r>
          </a:p>
        </p:txBody>
      </p:sp>
    </p:spTree>
    <p:extLst>
      <p:ext uri="{BB962C8B-B14F-4D97-AF65-F5344CB8AC3E}">
        <p14:creationId xmlns:p14="http://schemas.microsoft.com/office/powerpoint/2010/main" val="2882502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a:t>Silent Cerebral Infarcts are Common</a:t>
            </a:r>
          </a:p>
        </p:txBody>
      </p:sp>
      <p:sp>
        <p:nvSpPr>
          <p:cNvPr id="3" name="TextBox 2"/>
          <p:cNvSpPr txBox="1"/>
          <p:nvPr/>
        </p:nvSpPr>
        <p:spPr>
          <a:xfrm>
            <a:off x="6629400" y="6550222"/>
            <a:ext cx="2590800" cy="261610"/>
          </a:xfrm>
          <a:prstGeom prst="rect">
            <a:avLst/>
          </a:prstGeom>
          <a:noFill/>
        </p:spPr>
        <p:txBody>
          <a:bodyPr wrap="square" rtlCol="0">
            <a:spAutoFit/>
          </a:bodyPr>
          <a:lstStyle/>
          <a:p>
            <a:r>
              <a:rPr lang="en-US" sz="1100" dirty="0">
                <a:latin typeface="Arial"/>
                <a:cs typeface="Arial"/>
              </a:rPr>
              <a:t>Kassim et al Blood 2016 127(16):2038</a:t>
            </a:r>
          </a:p>
        </p:txBody>
      </p:sp>
      <p:pic>
        <p:nvPicPr>
          <p:cNvPr id="4" name="Picture 3"/>
          <p:cNvPicPr>
            <a:picLocks noChangeAspect="1"/>
          </p:cNvPicPr>
          <p:nvPr/>
        </p:nvPicPr>
        <p:blipFill>
          <a:blip r:embed="rId3"/>
          <a:stretch>
            <a:fillRect/>
          </a:stretch>
        </p:blipFill>
        <p:spPr>
          <a:xfrm>
            <a:off x="502470" y="1143000"/>
            <a:ext cx="8139059" cy="4876800"/>
          </a:xfrm>
          <a:prstGeom prst="rect">
            <a:avLst/>
          </a:prstGeom>
        </p:spPr>
      </p:pic>
    </p:spTree>
    <p:extLst>
      <p:ext uri="{BB962C8B-B14F-4D97-AF65-F5344CB8AC3E}">
        <p14:creationId xmlns:p14="http://schemas.microsoft.com/office/powerpoint/2010/main" val="3683342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486339"/>
            <a:ext cx="8153400" cy="838200"/>
          </a:xfrm>
        </p:spPr>
        <p:txBody>
          <a:bodyPr/>
          <a:lstStyle/>
          <a:p>
            <a:r>
              <a:rPr lang="en-US" dirty="0"/>
              <a:t>Silent Cerebral Infarct and Stroke Impact Cognition</a:t>
            </a:r>
          </a:p>
        </p:txBody>
      </p:sp>
      <p:sp>
        <p:nvSpPr>
          <p:cNvPr id="4" name="TextBox 3"/>
          <p:cNvSpPr txBox="1"/>
          <p:nvPr/>
        </p:nvSpPr>
        <p:spPr>
          <a:xfrm>
            <a:off x="6477000" y="6590294"/>
            <a:ext cx="2748643" cy="261610"/>
          </a:xfrm>
          <a:prstGeom prst="rect">
            <a:avLst/>
          </a:prstGeom>
          <a:noFill/>
        </p:spPr>
        <p:txBody>
          <a:bodyPr wrap="square" rtlCol="0">
            <a:spAutoFit/>
          </a:bodyPr>
          <a:lstStyle/>
          <a:p>
            <a:r>
              <a:rPr lang="en-US" sz="1100" dirty="0">
                <a:latin typeface="Arial" charset="0"/>
                <a:ea typeface="Arial" charset="0"/>
                <a:cs typeface="Arial" charset="0"/>
              </a:rPr>
              <a:t>DeBaun et al Blood 2012 119 (20):4587</a:t>
            </a:r>
          </a:p>
        </p:txBody>
      </p:sp>
      <p:pic>
        <p:nvPicPr>
          <p:cNvPr id="7" name="Picture 6"/>
          <p:cNvPicPr>
            <a:picLocks noChangeAspect="1"/>
          </p:cNvPicPr>
          <p:nvPr/>
        </p:nvPicPr>
        <p:blipFill>
          <a:blip r:embed="rId2"/>
          <a:stretch>
            <a:fillRect/>
          </a:stretch>
        </p:blipFill>
        <p:spPr>
          <a:xfrm>
            <a:off x="1005192" y="1524000"/>
            <a:ext cx="7133616" cy="4572000"/>
          </a:xfrm>
          <a:prstGeom prst="rect">
            <a:avLst/>
          </a:prstGeom>
        </p:spPr>
      </p:pic>
    </p:spTree>
    <p:extLst>
      <p:ext uri="{BB962C8B-B14F-4D97-AF65-F5344CB8AC3E}">
        <p14:creationId xmlns:p14="http://schemas.microsoft.com/office/powerpoint/2010/main" val="2753618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Cognitive Deficits seen in SCD</a:t>
            </a:r>
          </a:p>
        </p:txBody>
      </p:sp>
      <p:sp>
        <p:nvSpPr>
          <p:cNvPr id="3" name="Content Placeholder 2"/>
          <p:cNvSpPr>
            <a:spLocks noGrp="1"/>
          </p:cNvSpPr>
          <p:nvPr>
            <p:ph sz="half" idx="1"/>
          </p:nvPr>
        </p:nvSpPr>
        <p:spPr/>
        <p:txBody>
          <a:bodyPr/>
          <a:lstStyle/>
          <a:p>
            <a:r>
              <a:rPr lang="en-US" dirty="0"/>
              <a:t>Executive function</a:t>
            </a:r>
          </a:p>
          <a:p>
            <a:pPr lvl="1"/>
            <a:r>
              <a:rPr lang="en-US" dirty="0"/>
              <a:t>Impulsivity</a:t>
            </a:r>
          </a:p>
          <a:p>
            <a:r>
              <a:rPr lang="en-US" dirty="0"/>
              <a:t>Attention</a:t>
            </a:r>
          </a:p>
          <a:p>
            <a:r>
              <a:rPr lang="en-US" dirty="0"/>
              <a:t>Working memory</a:t>
            </a:r>
          </a:p>
          <a:p>
            <a:r>
              <a:rPr lang="en-US" dirty="0"/>
              <a:t>Processing speed</a:t>
            </a:r>
          </a:p>
          <a:p>
            <a:r>
              <a:rPr lang="en-US" dirty="0"/>
              <a:t>Self-awareness of deficits</a:t>
            </a:r>
          </a:p>
          <a:p>
            <a:endParaRPr lang="en-US" dirty="0"/>
          </a:p>
          <a:p>
            <a:endParaRPr lang="en-US" dirty="0"/>
          </a:p>
        </p:txBody>
      </p:sp>
      <p:sp>
        <p:nvSpPr>
          <p:cNvPr id="4" name="Content Placeholder 3">
            <a:extLst>
              <a:ext uri="{FF2B5EF4-FFF2-40B4-BE49-F238E27FC236}">
                <a16:creationId xmlns:a16="http://schemas.microsoft.com/office/drawing/2014/main" id="{EADDFF45-8330-4393-082B-EE9AFA61AAD9}"/>
              </a:ext>
            </a:extLst>
          </p:cNvPr>
          <p:cNvSpPr>
            <a:spLocks noGrp="1"/>
          </p:cNvSpPr>
          <p:nvPr>
            <p:ph sz="half" idx="2"/>
          </p:nvPr>
        </p:nvSpPr>
        <p:spPr>
          <a:xfrm>
            <a:off x="4572000" y="2819400"/>
            <a:ext cx="4000500" cy="4495800"/>
          </a:xfrm>
        </p:spPr>
        <p:txBody>
          <a:bodyPr/>
          <a:lstStyle/>
          <a:p>
            <a:r>
              <a:rPr lang="en-US" dirty="0"/>
              <a:t>Potential misinterpretations</a:t>
            </a:r>
          </a:p>
          <a:p>
            <a:pPr lvl="1"/>
            <a:r>
              <a:rPr lang="en-US" dirty="0"/>
              <a:t>Not listening</a:t>
            </a:r>
          </a:p>
          <a:p>
            <a:pPr lvl="1"/>
            <a:r>
              <a:rPr lang="en-US" dirty="0"/>
              <a:t>Not paying attention</a:t>
            </a:r>
          </a:p>
          <a:p>
            <a:pPr lvl="1"/>
            <a:r>
              <a:rPr lang="en-US" dirty="0"/>
              <a:t>Troublemaker</a:t>
            </a:r>
          </a:p>
        </p:txBody>
      </p:sp>
      <p:sp>
        <p:nvSpPr>
          <p:cNvPr id="5" name="TextBox 4">
            <a:extLst>
              <a:ext uri="{FF2B5EF4-FFF2-40B4-BE49-F238E27FC236}">
                <a16:creationId xmlns:a16="http://schemas.microsoft.com/office/drawing/2014/main" id="{5249DD4F-29B0-DBA2-6784-CF5EB0C5426E}"/>
              </a:ext>
            </a:extLst>
          </p:cNvPr>
          <p:cNvSpPr txBox="1"/>
          <p:nvPr/>
        </p:nvSpPr>
        <p:spPr>
          <a:xfrm>
            <a:off x="1066800" y="6019800"/>
            <a:ext cx="7301230" cy="738664"/>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We see a progressive decline in cognition over time </a:t>
            </a:r>
          </a:p>
          <a:p>
            <a:endParaRPr lang="en-US" dirty="0"/>
          </a:p>
        </p:txBody>
      </p:sp>
      <p:pic>
        <p:nvPicPr>
          <p:cNvPr id="7" name="Graphic 6" descr="Professor female with solid fill">
            <a:extLst>
              <a:ext uri="{FF2B5EF4-FFF2-40B4-BE49-F238E27FC236}">
                <a16:creationId xmlns:a16="http://schemas.microsoft.com/office/drawing/2014/main" id="{C64AEB5D-1E82-0BE7-ED6A-3D9A0F8B78F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81800" y="1752600"/>
            <a:ext cx="914400" cy="914400"/>
          </a:xfrm>
          <a:prstGeom prst="rect">
            <a:avLst/>
          </a:prstGeom>
        </p:spPr>
      </p:pic>
    </p:spTree>
    <p:extLst>
      <p:ext uri="{BB962C8B-B14F-4D97-AF65-F5344CB8AC3E}">
        <p14:creationId xmlns:p14="http://schemas.microsoft.com/office/powerpoint/2010/main" val="26705778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15C99-035D-052E-6574-5FD0C51DD87C}"/>
              </a:ext>
            </a:extLst>
          </p:cNvPr>
          <p:cNvSpPr>
            <a:spLocks noGrp="1"/>
          </p:cNvSpPr>
          <p:nvPr>
            <p:ph type="title"/>
          </p:nvPr>
        </p:nvSpPr>
        <p:spPr>
          <a:xfrm>
            <a:off x="533400" y="457200"/>
            <a:ext cx="8153400" cy="1066800"/>
          </a:xfrm>
        </p:spPr>
        <p:txBody>
          <a:bodyPr wrap="square" anchor="b">
            <a:normAutofit/>
          </a:bodyPr>
          <a:lstStyle/>
          <a:p>
            <a:pPr>
              <a:lnSpc>
                <a:spcPct val="90000"/>
              </a:lnSpc>
            </a:pPr>
            <a:r>
              <a:rPr lang="en-US" sz="3300"/>
              <a:t>Domain Specific Assessments are Needed for Interventions at School</a:t>
            </a:r>
          </a:p>
        </p:txBody>
      </p:sp>
      <p:pic>
        <p:nvPicPr>
          <p:cNvPr id="9" name="Graphic 8" descr="Classroom outline">
            <a:extLst>
              <a:ext uri="{FF2B5EF4-FFF2-40B4-BE49-F238E27FC236}">
                <a16:creationId xmlns:a16="http://schemas.microsoft.com/office/drawing/2014/main" id="{DB8F47AF-90BB-4B05-4067-F0E8C77AB2C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3400" y="1924050"/>
            <a:ext cx="4000500" cy="4000500"/>
          </a:xfrm>
          <a:prstGeom prst="rect">
            <a:avLst/>
          </a:prstGeom>
        </p:spPr>
      </p:pic>
      <p:sp>
        <p:nvSpPr>
          <p:cNvPr id="3" name="Content Placeholder 2">
            <a:extLst>
              <a:ext uri="{FF2B5EF4-FFF2-40B4-BE49-F238E27FC236}">
                <a16:creationId xmlns:a16="http://schemas.microsoft.com/office/drawing/2014/main" id="{329FD5F8-62AC-548D-2C4E-2B5B52E1A3A3}"/>
              </a:ext>
            </a:extLst>
          </p:cNvPr>
          <p:cNvSpPr>
            <a:spLocks noGrp="1"/>
          </p:cNvSpPr>
          <p:nvPr>
            <p:ph sz="half" idx="2"/>
          </p:nvPr>
        </p:nvSpPr>
        <p:spPr>
          <a:xfrm>
            <a:off x="4686300" y="1676400"/>
            <a:ext cx="4000500" cy="4495800"/>
          </a:xfrm>
        </p:spPr>
        <p:txBody>
          <a:bodyPr wrap="square" anchor="t">
            <a:normAutofit/>
          </a:bodyPr>
          <a:lstStyle/>
          <a:p>
            <a:pPr>
              <a:lnSpc>
                <a:spcPct val="90000"/>
              </a:lnSpc>
            </a:pPr>
            <a:r>
              <a:rPr lang="en-US" sz="2000" b="1"/>
              <a:t>Executive function</a:t>
            </a:r>
          </a:p>
          <a:p>
            <a:pPr lvl="1">
              <a:lnSpc>
                <a:spcPct val="90000"/>
              </a:lnSpc>
            </a:pPr>
            <a:r>
              <a:rPr lang="en-US" sz="2000"/>
              <a:t>Cues for organization</a:t>
            </a:r>
          </a:p>
          <a:p>
            <a:pPr lvl="1">
              <a:lnSpc>
                <a:spcPct val="90000"/>
              </a:lnSpc>
            </a:pPr>
            <a:r>
              <a:rPr lang="en-US" sz="2000"/>
              <a:t>Multi-step activities need simpler chunking </a:t>
            </a:r>
          </a:p>
          <a:p>
            <a:pPr lvl="1">
              <a:lnSpc>
                <a:spcPct val="90000"/>
              </a:lnSpc>
            </a:pPr>
            <a:r>
              <a:rPr lang="en-US" sz="2000"/>
              <a:t>Routine</a:t>
            </a:r>
          </a:p>
          <a:p>
            <a:pPr>
              <a:lnSpc>
                <a:spcPct val="90000"/>
              </a:lnSpc>
            </a:pPr>
            <a:r>
              <a:rPr lang="en-US" sz="2000" b="1"/>
              <a:t>Processing speed</a:t>
            </a:r>
          </a:p>
          <a:p>
            <a:pPr lvl="1">
              <a:lnSpc>
                <a:spcPct val="90000"/>
              </a:lnSpc>
            </a:pPr>
            <a:r>
              <a:rPr lang="en-US" sz="2000"/>
              <a:t>Provide notes and recordings</a:t>
            </a:r>
          </a:p>
          <a:p>
            <a:pPr lvl="1">
              <a:lnSpc>
                <a:spcPct val="90000"/>
              </a:lnSpc>
            </a:pPr>
            <a:r>
              <a:rPr lang="en-US" sz="2000"/>
              <a:t>Extended test periods</a:t>
            </a:r>
          </a:p>
          <a:p>
            <a:pPr>
              <a:lnSpc>
                <a:spcPct val="90000"/>
              </a:lnSpc>
            </a:pPr>
            <a:r>
              <a:rPr lang="en-US" sz="2000" b="1"/>
              <a:t>Attention</a:t>
            </a:r>
          </a:p>
          <a:p>
            <a:pPr lvl="1">
              <a:lnSpc>
                <a:spcPct val="90000"/>
              </a:lnSpc>
            </a:pPr>
            <a:r>
              <a:rPr lang="en-US" sz="2000"/>
              <a:t>Preferential seating</a:t>
            </a:r>
          </a:p>
          <a:p>
            <a:pPr lvl="1">
              <a:lnSpc>
                <a:spcPct val="90000"/>
              </a:lnSpc>
            </a:pPr>
            <a:r>
              <a:rPr lang="en-US" sz="2000"/>
              <a:t>Reduce distractions</a:t>
            </a:r>
          </a:p>
          <a:p>
            <a:pPr lvl="1">
              <a:lnSpc>
                <a:spcPct val="90000"/>
              </a:lnSpc>
            </a:pPr>
            <a:r>
              <a:rPr lang="en-US" sz="2000"/>
              <a:t>Medications, if needed</a:t>
            </a:r>
          </a:p>
        </p:txBody>
      </p:sp>
    </p:spTree>
    <p:extLst>
      <p:ext uri="{BB962C8B-B14F-4D97-AF65-F5344CB8AC3E}">
        <p14:creationId xmlns:p14="http://schemas.microsoft.com/office/powerpoint/2010/main" val="2063881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0C5EE3-471B-E84D-8D27-487F1C95647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9174"/>
          <a:stretch/>
        </p:blipFill>
        <p:spPr>
          <a:xfrm>
            <a:off x="515192" y="1376735"/>
            <a:ext cx="8107520" cy="5350460"/>
          </a:xfrm>
          <a:prstGeom prst="rect">
            <a:avLst/>
          </a:prstGeom>
        </p:spPr>
      </p:pic>
      <p:sp>
        <p:nvSpPr>
          <p:cNvPr id="4" name="TextBox 3">
            <a:extLst>
              <a:ext uri="{FF2B5EF4-FFF2-40B4-BE49-F238E27FC236}">
                <a16:creationId xmlns:a16="http://schemas.microsoft.com/office/drawing/2014/main" id="{BFC90909-F8F9-44B1-97B6-E8117D9455F5}"/>
              </a:ext>
            </a:extLst>
          </p:cNvPr>
          <p:cNvSpPr txBox="1"/>
          <p:nvPr/>
        </p:nvSpPr>
        <p:spPr>
          <a:xfrm>
            <a:off x="-3048" y="103721"/>
            <a:ext cx="9144000" cy="1200329"/>
          </a:xfrm>
          <a:prstGeom prst="rect">
            <a:avLst/>
          </a:prstGeom>
          <a:noFill/>
        </p:spPr>
        <p:txBody>
          <a:bodyPr wrap="square" rtlCol="0">
            <a:spAutoFit/>
          </a:bodyPr>
          <a:lstStyle/>
          <a:p>
            <a:pPr algn="ctr"/>
            <a:r>
              <a:rPr lang="en-US" sz="3600" dirty="0">
                <a:solidFill>
                  <a:schemeClr val="bg1">
                    <a:lumMod val="50000"/>
                  </a:schemeClr>
                </a:solidFill>
                <a:latin typeface="Arial" panose="020B0604020202020204" pitchFamily="34" charset="0"/>
                <a:cs typeface="Arial" panose="020B0604020202020204" pitchFamily="34" charset="0"/>
              </a:rPr>
              <a:t>Students with SCD are 10x More Likely to be Retained a Grade </a:t>
            </a:r>
          </a:p>
        </p:txBody>
      </p:sp>
      <p:sp>
        <p:nvSpPr>
          <p:cNvPr id="5" name="TextBox 4">
            <a:extLst>
              <a:ext uri="{FF2B5EF4-FFF2-40B4-BE49-F238E27FC236}">
                <a16:creationId xmlns:a16="http://schemas.microsoft.com/office/drawing/2014/main" id="{7B7BF268-8019-268F-3541-171DD2994EFA}"/>
              </a:ext>
            </a:extLst>
          </p:cNvPr>
          <p:cNvSpPr txBox="1"/>
          <p:nvPr/>
        </p:nvSpPr>
        <p:spPr>
          <a:xfrm>
            <a:off x="6629400" y="6596390"/>
            <a:ext cx="3200400"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Front Neurol. 2021 Dec 13;12:786065</a:t>
            </a:r>
          </a:p>
        </p:txBody>
      </p:sp>
    </p:spTree>
    <p:extLst>
      <p:ext uri="{BB962C8B-B14F-4D97-AF65-F5344CB8AC3E}">
        <p14:creationId xmlns:p14="http://schemas.microsoft.com/office/powerpoint/2010/main" val="40618915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9B47D6-2A2C-BA47-A9B4-D13A58774569}"/>
              </a:ext>
            </a:extLst>
          </p:cNvPr>
          <p:cNvSpPr>
            <a:spLocks noGrp="1"/>
          </p:cNvSpPr>
          <p:nvPr>
            <p:ph type="title"/>
          </p:nvPr>
        </p:nvSpPr>
        <p:spPr>
          <a:xfrm>
            <a:off x="0" y="24384"/>
            <a:ext cx="9144000" cy="1066800"/>
          </a:xfrm>
        </p:spPr>
        <p:txBody>
          <a:bodyPr/>
          <a:lstStyle/>
          <a:p>
            <a:r>
              <a:rPr lang="en-US" dirty="0"/>
              <a:t>Increased Grade Retention</a:t>
            </a:r>
          </a:p>
        </p:txBody>
      </p:sp>
      <p:sp>
        <p:nvSpPr>
          <p:cNvPr id="6" name="Content Placeholder 5">
            <a:extLst>
              <a:ext uri="{FF2B5EF4-FFF2-40B4-BE49-F238E27FC236}">
                <a16:creationId xmlns:a16="http://schemas.microsoft.com/office/drawing/2014/main" id="{5FEAA7E5-569F-2046-A266-CF58606E92A4}"/>
              </a:ext>
            </a:extLst>
          </p:cNvPr>
          <p:cNvSpPr>
            <a:spLocks noGrp="1"/>
          </p:cNvSpPr>
          <p:nvPr>
            <p:ph idx="1"/>
          </p:nvPr>
        </p:nvSpPr>
        <p:spPr>
          <a:xfrm>
            <a:off x="495300" y="1371600"/>
            <a:ext cx="8153400" cy="4495800"/>
          </a:xfrm>
        </p:spPr>
        <p:txBody>
          <a:bodyPr/>
          <a:lstStyle/>
          <a:p>
            <a:r>
              <a:rPr lang="en-US" sz="2400" dirty="0"/>
              <a:t>Over 60% of children with SCD and SCI have either experienced grade retention or received special education services</a:t>
            </a:r>
          </a:p>
          <a:p>
            <a:endParaRPr lang="en-US" sz="2400" dirty="0"/>
          </a:p>
          <a:p>
            <a:r>
              <a:rPr lang="en-US" sz="2400" dirty="0"/>
              <a:t>~</a:t>
            </a:r>
            <a:r>
              <a:rPr lang="en-US" sz="2400"/>
              <a:t>27% </a:t>
            </a:r>
            <a:r>
              <a:rPr lang="en-US" sz="2400" dirty="0"/>
              <a:t>of students with SCD will experience grade retention at least once throughout their K-12 education</a:t>
            </a:r>
          </a:p>
          <a:p>
            <a:pPr lvl="1"/>
            <a:r>
              <a:rPr lang="en-US" sz="2200" dirty="0"/>
              <a:t>Comparison</a:t>
            </a:r>
          </a:p>
          <a:p>
            <a:pPr lvl="2"/>
            <a:r>
              <a:rPr lang="en-US" sz="2000" dirty="0"/>
              <a:t>2.6% of all students </a:t>
            </a:r>
          </a:p>
          <a:p>
            <a:pPr lvl="2"/>
            <a:r>
              <a:rPr lang="en-US" sz="2000" dirty="0"/>
              <a:t>3.0% of African Americans </a:t>
            </a:r>
          </a:p>
        </p:txBody>
      </p:sp>
      <p:sp>
        <p:nvSpPr>
          <p:cNvPr id="2" name="TextBox 1">
            <a:extLst>
              <a:ext uri="{FF2B5EF4-FFF2-40B4-BE49-F238E27FC236}">
                <a16:creationId xmlns:a16="http://schemas.microsoft.com/office/drawing/2014/main" id="{162DDC30-2225-C949-B0D8-2AB662B7FCAE}"/>
              </a:ext>
            </a:extLst>
          </p:cNvPr>
          <p:cNvSpPr txBox="1"/>
          <p:nvPr/>
        </p:nvSpPr>
        <p:spPr>
          <a:xfrm>
            <a:off x="5105400" y="6427113"/>
            <a:ext cx="4112023" cy="430887"/>
          </a:xfrm>
          <a:prstGeom prst="rect">
            <a:avLst/>
          </a:prstGeom>
          <a:noFill/>
        </p:spPr>
        <p:txBody>
          <a:bodyPr wrap="none" rtlCol="0">
            <a:spAutoFit/>
          </a:bodyPr>
          <a:lstStyle/>
          <a:p>
            <a:r>
              <a:rPr lang="en-US" sz="1100" i="1" dirty="0">
                <a:latin typeface="Arial" panose="020B0604020202020204" pitchFamily="34" charset="0"/>
                <a:cs typeface="Arial" panose="020B0604020202020204" pitchFamily="34" charset="0"/>
              </a:rPr>
              <a:t>J </a:t>
            </a:r>
            <a:r>
              <a:rPr lang="en-US" sz="1100" i="1" dirty="0" err="1">
                <a:latin typeface="Arial" panose="020B0604020202020204" pitchFamily="34" charset="0"/>
                <a:cs typeface="Arial" panose="020B0604020202020204" pitchFamily="34" charset="0"/>
              </a:rPr>
              <a:t>Pediatr</a:t>
            </a:r>
            <a:r>
              <a:rPr lang="en-US" sz="1100" i="1" dirty="0">
                <a:latin typeface="Arial" panose="020B0604020202020204" pitchFamily="34" charset="0"/>
                <a:cs typeface="Arial" panose="020B0604020202020204" pitchFamily="34" charset="0"/>
              </a:rPr>
              <a:t> Psychol. </a:t>
            </a:r>
            <a:r>
              <a:rPr lang="en-US" sz="1100" dirty="0">
                <a:latin typeface="Arial" panose="020B0604020202020204" pitchFamily="34" charset="0"/>
                <a:cs typeface="Arial" panose="020B0604020202020204" pitchFamily="34" charset="0"/>
              </a:rPr>
              <a:t>2004;29(8):627-633. </a:t>
            </a:r>
          </a:p>
          <a:p>
            <a:r>
              <a:rPr lang="en-US" sz="1100" dirty="0">
                <a:latin typeface="Arial" panose="020B0604020202020204" pitchFamily="34" charset="0"/>
                <a:cs typeface="Arial" panose="020B0604020202020204" pitchFamily="34" charset="0"/>
              </a:rPr>
              <a:t> </a:t>
            </a:r>
            <a:r>
              <a:rPr lang="en-US" sz="1100" u="sng" dirty="0">
                <a:latin typeface="Arial" panose="020B0604020202020204" pitchFamily="34" charset="0"/>
                <a:cs typeface="Arial" panose="020B0604020202020204" pitchFamily="34" charset="0"/>
                <a:hlinkClick r:id="rId2"/>
              </a:rPr>
              <a:t>https://nces.ed.gov/programs/raceindicators/indicator_rda.asp</a:t>
            </a:r>
            <a:r>
              <a:rPr lang="en-US" sz="11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722439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2"/>
            <a:ext cx="8382000" cy="1066800"/>
          </a:xfrm>
        </p:spPr>
        <p:txBody>
          <a:bodyPr anchor="ctr"/>
          <a:lstStyle/>
          <a:p>
            <a:r>
              <a:rPr lang="en-US" dirty="0"/>
              <a:t>By Age 15, 65% of Poor Males with SCA Fail</a:t>
            </a:r>
          </a:p>
        </p:txBody>
      </p:sp>
      <p:pic>
        <p:nvPicPr>
          <p:cNvPr id="3" name="Picture 2"/>
          <p:cNvPicPr>
            <a:picLocks noChangeAspect="1"/>
          </p:cNvPicPr>
          <p:nvPr/>
        </p:nvPicPr>
        <p:blipFill>
          <a:blip r:embed="rId2"/>
          <a:stretch>
            <a:fillRect/>
          </a:stretch>
        </p:blipFill>
        <p:spPr>
          <a:xfrm>
            <a:off x="1685925" y="1371600"/>
            <a:ext cx="5619749" cy="5333998"/>
          </a:xfrm>
          <a:prstGeom prst="rect">
            <a:avLst/>
          </a:prstGeom>
        </p:spPr>
      </p:pic>
      <p:sp>
        <p:nvSpPr>
          <p:cNvPr id="4" name="TextBox 4">
            <a:extLst>
              <a:ext uri="{FF2B5EF4-FFF2-40B4-BE49-F238E27FC236}">
                <a16:creationId xmlns:a16="http://schemas.microsoft.com/office/drawing/2014/main" id="{A255C1B8-4918-A54E-9419-4F0AD5ED692B}"/>
              </a:ext>
            </a:extLst>
          </p:cNvPr>
          <p:cNvSpPr txBox="1">
            <a:spLocks noChangeArrowheads="1"/>
          </p:cNvSpPr>
          <p:nvPr/>
        </p:nvSpPr>
        <p:spPr bwMode="auto">
          <a:xfrm>
            <a:off x="6700524" y="6596062"/>
            <a:ext cx="24495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Times" pitchFamily="2" charset="0"/>
              <a:buChar char="•"/>
              <a:defRPr sz="2400">
                <a:solidFill>
                  <a:srgbClr val="131313"/>
                </a:solidFill>
                <a:latin typeface="Arial" panose="020B0604020202020204" pitchFamily="34" charset="0"/>
                <a:ea typeface="Osaka" charset="-128"/>
              </a:defRPr>
            </a:lvl1pPr>
            <a:lvl2pPr marL="742950" indent="-285750">
              <a:spcBef>
                <a:spcPct val="20000"/>
              </a:spcBef>
              <a:buFont typeface="Times" pitchFamily="2" charset="0"/>
              <a:buChar char="•"/>
              <a:defRPr sz="2200">
                <a:solidFill>
                  <a:srgbClr val="131313"/>
                </a:solidFill>
                <a:latin typeface="Arial" panose="020B0604020202020204" pitchFamily="34" charset="0"/>
                <a:ea typeface="Osaka" charset="-128"/>
              </a:defRPr>
            </a:lvl2pPr>
            <a:lvl3pPr marL="1143000" indent="-228600">
              <a:spcBef>
                <a:spcPct val="20000"/>
              </a:spcBef>
              <a:buFont typeface="Times" pitchFamily="2" charset="0"/>
              <a:buChar char="•"/>
              <a:defRPr sz="2000">
                <a:solidFill>
                  <a:srgbClr val="131313"/>
                </a:solidFill>
                <a:latin typeface="Arial" panose="020B0604020202020204" pitchFamily="34" charset="0"/>
                <a:ea typeface="Osaka" charset="-128"/>
              </a:defRPr>
            </a:lvl3pPr>
            <a:lvl4pPr marL="1600200" indent="-228600">
              <a:spcBef>
                <a:spcPct val="20000"/>
              </a:spcBef>
              <a:buFont typeface="Times" pitchFamily="2" charset="0"/>
              <a:buChar char="•"/>
              <a:defRPr>
                <a:solidFill>
                  <a:srgbClr val="131313"/>
                </a:solidFill>
                <a:latin typeface="Arial" panose="020B0604020202020204" pitchFamily="34" charset="0"/>
                <a:ea typeface="Osaka" charset="-128"/>
              </a:defRPr>
            </a:lvl4pPr>
            <a:lvl5pPr marL="2057400" indent="-228600">
              <a:spcBef>
                <a:spcPct val="20000"/>
              </a:spcBef>
              <a:buFont typeface="Times" pitchFamily="2" charset="0"/>
              <a:buChar char="•"/>
              <a:defRPr sz="1600">
                <a:solidFill>
                  <a:srgbClr val="131313"/>
                </a:solidFill>
                <a:latin typeface="Arial" panose="020B0604020202020204" pitchFamily="34" charset="0"/>
                <a:ea typeface="Osaka" charset="-128"/>
              </a:defRPr>
            </a:lvl5pPr>
            <a:lvl6pPr marL="2514600" indent="-228600" eaLnBrk="0" fontAlgn="base" hangingPunct="0">
              <a:spcBef>
                <a:spcPct val="20000"/>
              </a:spcBef>
              <a:spcAft>
                <a:spcPct val="0"/>
              </a:spcAft>
              <a:buFont typeface="Times" pitchFamily="2" charset="0"/>
              <a:buChar char="•"/>
              <a:defRPr sz="1600">
                <a:solidFill>
                  <a:srgbClr val="131313"/>
                </a:solidFill>
                <a:latin typeface="Arial" panose="020B0604020202020204" pitchFamily="34" charset="0"/>
                <a:ea typeface="Osaka" charset="-128"/>
              </a:defRPr>
            </a:lvl6pPr>
            <a:lvl7pPr marL="2971800" indent="-228600" eaLnBrk="0" fontAlgn="base" hangingPunct="0">
              <a:spcBef>
                <a:spcPct val="20000"/>
              </a:spcBef>
              <a:spcAft>
                <a:spcPct val="0"/>
              </a:spcAft>
              <a:buFont typeface="Times" pitchFamily="2" charset="0"/>
              <a:buChar char="•"/>
              <a:defRPr sz="1600">
                <a:solidFill>
                  <a:srgbClr val="131313"/>
                </a:solidFill>
                <a:latin typeface="Arial" panose="020B0604020202020204" pitchFamily="34" charset="0"/>
                <a:ea typeface="Osaka" charset="-128"/>
              </a:defRPr>
            </a:lvl7pPr>
            <a:lvl8pPr marL="3429000" indent="-228600" eaLnBrk="0" fontAlgn="base" hangingPunct="0">
              <a:spcBef>
                <a:spcPct val="20000"/>
              </a:spcBef>
              <a:spcAft>
                <a:spcPct val="0"/>
              </a:spcAft>
              <a:buFont typeface="Times" pitchFamily="2" charset="0"/>
              <a:buChar char="•"/>
              <a:defRPr sz="1600">
                <a:solidFill>
                  <a:srgbClr val="131313"/>
                </a:solidFill>
                <a:latin typeface="Arial" panose="020B0604020202020204" pitchFamily="34" charset="0"/>
                <a:ea typeface="Osaka" charset="-128"/>
              </a:defRPr>
            </a:lvl8pPr>
            <a:lvl9pPr marL="3886200" indent="-228600" eaLnBrk="0" fontAlgn="base" hangingPunct="0">
              <a:spcBef>
                <a:spcPct val="20000"/>
              </a:spcBef>
              <a:spcAft>
                <a:spcPct val="0"/>
              </a:spcAft>
              <a:buFont typeface="Times" pitchFamily="2" charset="0"/>
              <a:buChar char="•"/>
              <a:defRPr sz="1600">
                <a:solidFill>
                  <a:srgbClr val="131313"/>
                </a:solidFill>
                <a:latin typeface="Arial" panose="020B0604020202020204" pitchFamily="34" charset="0"/>
                <a:ea typeface="Osaka" charset="-128"/>
              </a:defRPr>
            </a:lvl9pPr>
          </a:lstStyle>
          <a:p>
            <a:pPr>
              <a:spcBef>
                <a:spcPct val="0"/>
              </a:spcBef>
              <a:buFontTx/>
              <a:buNone/>
            </a:pPr>
            <a:r>
              <a:rPr lang="en-US" altLang="en-US" sz="1100" dirty="0">
                <a:solidFill>
                  <a:schemeClr val="tx1"/>
                </a:solidFill>
                <a:cs typeface="Arial" panose="020B0604020202020204" pitchFamily="34" charset="0"/>
              </a:rPr>
              <a:t>King et al, AJH 2014, 89:E188-E192</a:t>
            </a:r>
          </a:p>
        </p:txBody>
      </p:sp>
    </p:spTree>
    <p:extLst>
      <p:ext uri="{BB962C8B-B14F-4D97-AF65-F5344CB8AC3E}">
        <p14:creationId xmlns:p14="http://schemas.microsoft.com/office/powerpoint/2010/main" val="11156707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657"/>
            <a:ext cx="9144000" cy="1066800"/>
          </a:xfrm>
        </p:spPr>
        <p:txBody>
          <a:bodyPr/>
          <a:lstStyle/>
          <a:p>
            <a:r>
              <a:rPr lang="en-US" dirty="0"/>
              <a:t>Screen for Educational Performance</a:t>
            </a:r>
          </a:p>
        </p:txBody>
      </p:sp>
      <p:sp>
        <p:nvSpPr>
          <p:cNvPr id="3" name="Content Placeholder 2"/>
          <p:cNvSpPr>
            <a:spLocks noGrp="1"/>
          </p:cNvSpPr>
          <p:nvPr>
            <p:ph idx="1"/>
          </p:nvPr>
        </p:nvSpPr>
        <p:spPr>
          <a:xfrm>
            <a:off x="495300" y="762000"/>
            <a:ext cx="8153400" cy="4953000"/>
          </a:xfrm>
        </p:spPr>
        <p:txBody>
          <a:bodyPr/>
          <a:lstStyle/>
          <a:p>
            <a:endParaRPr lang="en-US" sz="2000" b="1" dirty="0"/>
          </a:p>
          <a:p>
            <a:r>
              <a:rPr lang="en-US" sz="2200" b="1" dirty="0"/>
              <a:t>Educational inventory in clinic</a:t>
            </a:r>
          </a:p>
          <a:p>
            <a:pPr lvl="1"/>
            <a:r>
              <a:rPr lang="en-US" dirty="0"/>
              <a:t>Performance in school – recent change? Failure?</a:t>
            </a:r>
          </a:p>
          <a:p>
            <a:pPr lvl="1"/>
            <a:r>
              <a:rPr lang="en-US" dirty="0"/>
              <a:t>Refer for neuropsychology evaluation and share results with school</a:t>
            </a:r>
          </a:p>
          <a:p>
            <a:pPr lvl="1"/>
            <a:r>
              <a:rPr lang="en-US" dirty="0"/>
              <a:t>Educational liaison/advocacy</a:t>
            </a:r>
          </a:p>
          <a:p>
            <a:pPr>
              <a:lnSpc>
                <a:spcPct val="90000"/>
              </a:lnSpc>
            </a:pPr>
            <a:r>
              <a:rPr lang="en-US" sz="2200" b="1" dirty="0"/>
              <a:t>504 Plan</a:t>
            </a:r>
          </a:p>
          <a:p>
            <a:pPr lvl="1">
              <a:lnSpc>
                <a:spcPct val="90000"/>
              </a:lnSpc>
            </a:pPr>
            <a:r>
              <a:rPr lang="en-US" dirty="0"/>
              <a:t>Intermittent homebound tutoring</a:t>
            </a:r>
          </a:p>
          <a:p>
            <a:pPr lvl="1">
              <a:lnSpc>
                <a:spcPct val="90000"/>
              </a:lnSpc>
            </a:pPr>
            <a:r>
              <a:rPr lang="en-US" dirty="0"/>
              <a:t>Water bottle at desk</a:t>
            </a:r>
          </a:p>
          <a:p>
            <a:pPr lvl="1">
              <a:lnSpc>
                <a:spcPct val="90000"/>
              </a:lnSpc>
            </a:pPr>
            <a:r>
              <a:rPr lang="en-US" dirty="0"/>
              <a:t>Frequent restroom breaks</a:t>
            </a:r>
          </a:p>
          <a:p>
            <a:pPr lvl="1">
              <a:lnSpc>
                <a:spcPct val="90000"/>
              </a:lnSpc>
            </a:pPr>
            <a:r>
              <a:rPr lang="en-US" dirty="0"/>
              <a:t>Extended time for tests</a:t>
            </a:r>
          </a:p>
          <a:p>
            <a:pPr lvl="1">
              <a:lnSpc>
                <a:spcPct val="90000"/>
              </a:lnSpc>
            </a:pPr>
            <a:r>
              <a:rPr lang="en-US" dirty="0"/>
              <a:t>Pain plan </a:t>
            </a:r>
          </a:p>
          <a:p>
            <a:pPr>
              <a:lnSpc>
                <a:spcPct val="90000"/>
              </a:lnSpc>
            </a:pPr>
            <a:r>
              <a:rPr lang="en-US" sz="2200" b="1" dirty="0"/>
              <a:t>IEP (Special Education Services)</a:t>
            </a:r>
          </a:p>
          <a:p>
            <a:pPr lvl="1">
              <a:lnSpc>
                <a:spcPct val="90000"/>
              </a:lnSpc>
            </a:pPr>
            <a:r>
              <a:rPr lang="en-US" dirty="0"/>
              <a:t>Smaller groups </a:t>
            </a:r>
          </a:p>
          <a:p>
            <a:pPr lvl="1">
              <a:lnSpc>
                <a:spcPct val="90000"/>
              </a:lnSpc>
            </a:pPr>
            <a:r>
              <a:rPr lang="en-US" dirty="0"/>
              <a:t>Modified instruction </a:t>
            </a:r>
          </a:p>
          <a:p>
            <a:pPr lvl="1">
              <a:lnSpc>
                <a:spcPct val="90000"/>
              </a:lnSpc>
            </a:pPr>
            <a:r>
              <a:rPr lang="en-US" dirty="0"/>
              <a:t>Alternative methods of assessment</a:t>
            </a:r>
          </a:p>
          <a:p>
            <a:pPr lvl="1">
              <a:lnSpc>
                <a:spcPct val="90000"/>
              </a:lnSpc>
            </a:pPr>
            <a:r>
              <a:rPr lang="en-US" dirty="0"/>
              <a:t>Vocational education</a:t>
            </a:r>
          </a:p>
          <a:p>
            <a:endParaRPr lang="en-US" dirty="0"/>
          </a:p>
        </p:txBody>
      </p:sp>
    </p:spTree>
    <p:extLst>
      <p:ext uri="{BB962C8B-B14F-4D97-AF65-F5344CB8AC3E}">
        <p14:creationId xmlns:p14="http://schemas.microsoft.com/office/powerpoint/2010/main" val="1544867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0EA56-1837-550F-8CF9-EFEC5F41E786}"/>
              </a:ext>
            </a:extLst>
          </p:cNvPr>
          <p:cNvSpPr>
            <a:spLocks noGrp="1"/>
          </p:cNvSpPr>
          <p:nvPr>
            <p:ph type="title"/>
          </p:nvPr>
        </p:nvSpPr>
        <p:spPr/>
        <p:txBody>
          <a:bodyPr/>
          <a:lstStyle/>
          <a:p>
            <a:r>
              <a:rPr lang="en-US" dirty="0"/>
              <a:t>School Liaison</a:t>
            </a:r>
          </a:p>
        </p:txBody>
      </p:sp>
      <p:sp>
        <p:nvSpPr>
          <p:cNvPr id="3" name="Content Placeholder 2">
            <a:extLst>
              <a:ext uri="{FF2B5EF4-FFF2-40B4-BE49-F238E27FC236}">
                <a16:creationId xmlns:a16="http://schemas.microsoft.com/office/drawing/2014/main" id="{BA66123D-72B5-40C9-9125-F37A617C8F42}"/>
              </a:ext>
            </a:extLst>
          </p:cNvPr>
          <p:cNvSpPr>
            <a:spLocks noGrp="1"/>
          </p:cNvSpPr>
          <p:nvPr>
            <p:ph idx="1"/>
          </p:nvPr>
        </p:nvSpPr>
        <p:spPr/>
        <p:txBody>
          <a:bodyPr/>
          <a:lstStyle/>
          <a:p>
            <a:r>
              <a:rPr lang="en-US" dirty="0"/>
              <a:t>Sonya Burnett, MPH</a:t>
            </a:r>
          </a:p>
          <a:p>
            <a:pPr lvl="1"/>
            <a:r>
              <a:rPr lang="en-US" dirty="0"/>
              <a:t>School liaison at St. Louis Children’s Hospital</a:t>
            </a:r>
          </a:p>
          <a:p>
            <a:pPr lvl="1"/>
            <a:r>
              <a:rPr lang="en-US" b="0" i="0" dirty="0">
                <a:solidFill>
                  <a:srgbClr val="0563C1"/>
                </a:solidFill>
                <a:effectLst/>
                <a:latin typeface="Arial" panose="020B0604020202020204" pitchFamily="34" charset="0"/>
                <a:cs typeface="Arial" panose="020B0604020202020204" pitchFamily="34" charset="0"/>
                <a:hlinkClick r:id="rId2" tooltip="mailto:bsonya@wustl.edu"/>
              </a:rPr>
              <a:t>bsonya@wustl.edu</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42430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362B-9B3A-03C0-2669-58A1617DA87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77BA114-A094-E115-016D-11C397083B72}"/>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AC76ACBB-1B40-4D2C-388D-B105BCF1616A}"/>
              </a:ext>
            </a:extLst>
          </p:cNvPr>
          <p:cNvPicPr>
            <a:picLocks noChangeAspect="1"/>
          </p:cNvPicPr>
          <p:nvPr/>
        </p:nvPicPr>
        <p:blipFill>
          <a:blip r:embed="rId2"/>
          <a:stretch>
            <a:fillRect/>
          </a:stretch>
        </p:blipFill>
        <p:spPr>
          <a:xfrm>
            <a:off x="1925240" y="368660"/>
            <a:ext cx="5008960" cy="6489340"/>
          </a:xfrm>
          <a:prstGeom prst="rect">
            <a:avLst/>
          </a:prstGeom>
        </p:spPr>
      </p:pic>
    </p:spTree>
    <p:extLst>
      <p:ext uri="{BB962C8B-B14F-4D97-AF65-F5344CB8AC3E}">
        <p14:creationId xmlns:p14="http://schemas.microsoft.com/office/powerpoint/2010/main" val="2483782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153400" cy="1066800"/>
          </a:xfrm>
        </p:spPr>
        <p:txBody>
          <a:bodyPr/>
          <a:lstStyle/>
          <a:p>
            <a:r>
              <a:rPr lang="en-US" dirty="0"/>
              <a:t>Sickle Cell Disease</a:t>
            </a:r>
          </a:p>
        </p:txBody>
      </p:sp>
      <p:sp>
        <p:nvSpPr>
          <p:cNvPr id="3" name="Content Placeholder 2"/>
          <p:cNvSpPr>
            <a:spLocks noGrp="1"/>
          </p:cNvSpPr>
          <p:nvPr>
            <p:ph idx="1"/>
          </p:nvPr>
        </p:nvSpPr>
        <p:spPr>
          <a:xfrm>
            <a:off x="228600" y="1181100"/>
            <a:ext cx="8915400" cy="4495800"/>
          </a:xfrm>
        </p:spPr>
        <p:txBody>
          <a:bodyPr/>
          <a:lstStyle/>
          <a:p>
            <a:r>
              <a:rPr lang="en-US" sz="2400" dirty="0">
                <a:solidFill>
                  <a:srgbClr val="000000"/>
                </a:solidFill>
              </a:rPr>
              <a:t>Autosomal recessive point mutation</a:t>
            </a:r>
          </a:p>
          <a:p>
            <a:pPr lvl="1"/>
            <a:r>
              <a:rPr lang="en-US" sz="2200" dirty="0">
                <a:solidFill>
                  <a:srgbClr val="000000"/>
                </a:solidFill>
              </a:rPr>
              <a:t>Abnormal hemoglobin: S, beta-thalassemia, C, and others</a:t>
            </a:r>
          </a:p>
          <a:p>
            <a:pPr lvl="1"/>
            <a:r>
              <a:rPr lang="en-US" sz="2200" dirty="0"/>
              <a:t>Trait is protective against malaria</a:t>
            </a:r>
            <a:endParaRPr lang="en-US" sz="2200" dirty="0">
              <a:solidFill>
                <a:srgbClr val="000000"/>
              </a:solidFill>
            </a:endParaRPr>
          </a:p>
          <a:p>
            <a:endParaRPr lang="en-US" sz="2400" dirty="0">
              <a:solidFill>
                <a:srgbClr val="000000"/>
              </a:solidFill>
            </a:endParaRPr>
          </a:p>
          <a:p>
            <a:r>
              <a:rPr lang="en-US" sz="2400" dirty="0">
                <a:solidFill>
                  <a:srgbClr val="000000"/>
                </a:solidFill>
              </a:rPr>
              <a:t>US: </a:t>
            </a:r>
            <a:r>
              <a:rPr lang="en-US" sz="2400" dirty="0"/>
              <a:t>100,000 Americans with SCD</a:t>
            </a:r>
          </a:p>
          <a:p>
            <a:pPr lvl="1"/>
            <a:r>
              <a:rPr lang="en-US" sz="2200" b="1" dirty="0"/>
              <a:t>90% African American</a:t>
            </a:r>
          </a:p>
          <a:p>
            <a:pPr lvl="1"/>
            <a:r>
              <a:rPr lang="en-US" sz="2200" dirty="0"/>
              <a:t>10% Hispanic, Asian, Mediterranean</a:t>
            </a:r>
          </a:p>
          <a:p>
            <a:pPr lvl="1"/>
            <a:endParaRPr lang="en-US" sz="2200" dirty="0"/>
          </a:p>
          <a:p>
            <a:r>
              <a:rPr lang="en-US" sz="2400" dirty="0">
                <a:solidFill>
                  <a:srgbClr val="000000"/>
                </a:solidFill>
              </a:rPr>
              <a:t>Worldwide: &gt; 300,000 babies born yearly with SCD</a:t>
            </a:r>
          </a:p>
          <a:p>
            <a:endParaRPr lang="en-US" sz="2400" dirty="0">
              <a:solidFill>
                <a:srgbClr val="000000"/>
              </a:solidFill>
            </a:endParaRPr>
          </a:p>
          <a:p>
            <a:r>
              <a:rPr lang="en-US" sz="2400" dirty="0">
                <a:solidFill>
                  <a:srgbClr val="000000"/>
                </a:solidFill>
              </a:rPr>
              <a:t>Cure: stem cell transplant, potentially gene therapy</a:t>
            </a:r>
          </a:p>
          <a:p>
            <a:endParaRPr lang="en-US" sz="2400" dirty="0">
              <a:solidFill>
                <a:srgbClr val="000000"/>
              </a:solidFill>
            </a:endParaRPr>
          </a:p>
          <a:p>
            <a:endParaRPr lang="en-US" dirty="0">
              <a:solidFill>
                <a:srgbClr val="000000"/>
              </a:solidFill>
            </a:endParaRPr>
          </a:p>
        </p:txBody>
      </p:sp>
      <p:sp>
        <p:nvSpPr>
          <p:cNvPr id="4" name="TextBox 3"/>
          <p:cNvSpPr txBox="1"/>
          <p:nvPr/>
        </p:nvSpPr>
        <p:spPr>
          <a:xfrm>
            <a:off x="4343400" y="6582054"/>
            <a:ext cx="7848600" cy="261610"/>
          </a:xfrm>
          <a:prstGeom prst="rect">
            <a:avLst/>
          </a:prstGeom>
          <a:noFill/>
        </p:spPr>
        <p:txBody>
          <a:bodyPr wrap="square" rtlCol="0">
            <a:spAutoFit/>
          </a:bodyPr>
          <a:lstStyle/>
          <a:p>
            <a:r>
              <a:rPr lang="en-US" sz="1100" dirty="0">
                <a:latin typeface="Arial"/>
                <a:cs typeface="Arial"/>
              </a:rPr>
              <a:t>Hassell, K. L. (2010). </a:t>
            </a:r>
            <a:r>
              <a:rPr lang="en-US" sz="1100" i="1" dirty="0">
                <a:latin typeface="Arial"/>
                <a:cs typeface="Arial"/>
              </a:rPr>
              <a:t>Am J of Preventive Medicine, 38</a:t>
            </a:r>
            <a:r>
              <a:rPr lang="en-US" sz="1100" dirty="0">
                <a:latin typeface="Arial"/>
                <a:cs typeface="Arial"/>
              </a:rPr>
              <a:t>(4 Suppl), S512-521</a:t>
            </a:r>
            <a:r>
              <a:rPr lang="en-US" sz="1100" dirty="0"/>
              <a:t> </a:t>
            </a:r>
          </a:p>
        </p:txBody>
      </p:sp>
    </p:spTree>
    <p:extLst>
      <p:ext uri="{BB962C8B-B14F-4D97-AF65-F5344CB8AC3E}">
        <p14:creationId xmlns:p14="http://schemas.microsoft.com/office/powerpoint/2010/main" val="17596251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A3B84-ECDA-22FB-924B-B9ECE935B85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A47F92B-25E5-5B5C-3DB0-1BBF47997735}"/>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883524EC-6410-82F2-8DDA-AB56FC23830F}"/>
              </a:ext>
            </a:extLst>
          </p:cNvPr>
          <p:cNvPicPr>
            <a:picLocks noChangeAspect="1"/>
          </p:cNvPicPr>
          <p:nvPr/>
        </p:nvPicPr>
        <p:blipFill>
          <a:blip r:embed="rId2"/>
          <a:stretch>
            <a:fillRect/>
          </a:stretch>
        </p:blipFill>
        <p:spPr>
          <a:xfrm>
            <a:off x="1035165" y="181708"/>
            <a:ext cx="7042035" cy="6523892"/>
          </a:xfrm>
          <a:prstGeom prst="rect">
            <a:avLst/>
          </a:prstGeom>
        </p:spPr>
      </p:pic>
    </p:spTree>
    <p:extLst>
      <p:ext uri="{BB962C8B-B14F-4D97-AF65-F5344CB8AC3E}">
        <p14:creationId xmlns:p14="http://schemas.microsoft.com/office/powerpoint/2010/main" val="949038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7EE02-F4A2-08AD-D47B-BD604AEA6A5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BE94CD5-100C-E80A-6701-8536D0CDB1F9}"/>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D2F76DFF-7B35-CD41-8CB6-FC4AB74BF502}"/>
              </a:ext>
            </a:extLst>
          </p:cNvPr>
          <p:cNvPicPr>
            <a:picLocks noChangeAspect="1"/>
          </p:cNvPicPr>
          <p:nvPr/>
        </p:nvPicPr>
        <p:blipFill>
          <a:blip r:embed="rId2"/>
          <a:stretch>
            <a:fillRect/>
          </a:stretch>
        </p:blipFill>
        <p:spPr>
          <a:xfrm>
            <a:off x="1828800" y="304800"/>
            <a:ext cx="5626382" cy="6436963"/>
          </a:xfrm>
          <a:prstGeom prst="rect">
            <a:avLst/>
          </a:prstGeom>
        </p:spPr>
      </p:pic>
    </p:spTree>
    <p:extLst>
      <p:ext uri="{BB962C8B-B14F-4D97-AF65-F5344CB8AC3E}">
        <p14:creationId xmlns:p14="http://schemas.microsoft.com/office/powerpoint/2010/main" val="26741058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1BF10A-B962-9AE4-3A89-C4726469D004}"/>
              </a:ext>
            </a:extLst>
          </p:cNvPr>
          <p:cNvSpPr>
            <a:spLocks noGrp="1"/>
          </p:cNvSpPr>
          <p:nvPr>
            <p:ph type="title"/>
          </p:nvPr>
        </p:nvSpPr>
        <p:spPr/>
        <p:txBody>
          <a:bodyPr/>
          <a:lstStyle/>
          <a:p>
            <a:r>
              <a:rPr lang="en-US" dirty="0"/>
              <a:t>A High Risk Yet Underrecognized Population of Students</a:t>
            </a:r>
          </a:p>
        </p:txBody>
      </p:sp>
      <p:sp>
        <p:nvSpPr>
          <p:cNvPr id="4" name="Content Placeholder 3">
            <a:extLst>
              <a:ext uri="{FF2B5EF4-FFF2-40B4-BE49-F238E27FC236}">
                <a16:creationId xmlns:a16="http://schemas.microsoft.com/office/drawing/2014/main" id="{DCB29279-BB12-35BA-9372-C6BD6E81E1DA}"/>
              </a:ext>
            </a:extLst>
          </p:cNvPr>
          <p:cNvSpPr>
            <a:spLocks noGrp="1"/>
          </p:cNvSpPr>
          <p:nvPr>
            <p:ph idx="1"/>
          </p:nvPr>
        </p:nvSpPr>
        <p:spPr/>
        <p:txBody>
          <a:bodyPr/>
          <a:lstStyle/>
          <a:p>
            <a:endParaRPr lang="en-US" dirty="0"/>
          </a:p>
          <a:p>
            <a:r>
              <a:rPr lang="en-US" dirty="0"/>
              <a:t>Your knowledge can positively impact the student</a:t>
            </a:r>
          </a:p>
          <a:p>
            <a:endParaRPr lang="en-US" dirty="0"/>
          </a:p>
          <a:p>
            <a:r>
              <a:rPr lang="en-US" dirty="0"/>
              <a:t>Improve accommodations</a:t>
            </a:r>
          </a:p>
          <a:p>
            <a:endParaRPr lang="en-US" dirty="0"/>
          </a:p>
          <a:p>
            <a:r>
              <a:rPr lang="en-US" dirty="0"/>
              <a:t>Reduce bias</a:t>
            </a:r>
          </a:p>
          <a:p>
            <a:endParaRPr lang="en-US" dirty="0"/>
          </a:p>
          <a:p>
            <a:endParaRPr lang="en-US" dirty="0"/>
          </a:p>
          <a:p>
            <a:endParaRPr lang="en-US" dirty="0"/>
          </a:p>
        </p:txBody>
      </p:sp>
    </p:spTree>
    <p:extLst>
      <p:ext uri="{BB962C8B-B14F-4D97-AF65-F5344CB8AC3E}">
        <p14:creationId xmlns:p14="http://schemas.microsoft.com/office/powerpoint/2010/main" val="40965986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4CAE6-8504-19EB-5638-5FC0881D3B84}"/>
              </a:ext>
            </a:extLst>
          </p:cNvPr>
          <p:cNvSpPr>
            <a:spLocks noGrp="1"/>
          </p:cNvSpPr>
          <p:nvPr>
            <p:ph type="title"/>
          </p:nvPr>
        </p:nvSpPr>
        <p:spPr/>
        <p:txBody>
          <a:bodyPr/>
          <a:lstStyle/>
          <a:p>
            <a:r>
              <a:rPr lang="en-US" dirty="0"/>
              <a:t>What are we doing to help?</a:t>
            </a:r>
          </a:p>
        </p:txBody>
      </p:sp>
      <p:sp>
        <p:nvSpPr>
          <p:cNvPr id="3" name="Content Placeholder 2">
            <a:extLst>
              <a:ext uri="{FF2B5EF4-FFF2-40B4-BE49-F238E27FC236}">
                <a16:creationId xmlns:a16="http://schemas.microsoft.com/office/drawing/2014/main" id="{6BB3AE14-B2A9-EF85-FD21-7DE419077DE1}"/>
              </a:ext>
            </a:extLst>
          </p:cNvPr>
          <p:cNvSpPr>
            <a:spLocks noGrp="1"/>
          </p:cNvSpPr>
          <p:nvPr>
            <p:ph idx="1"/>
          </p:nvPr>
        </p:nvSpPr>
        <p:spPr/>
        <p:txBody>
          <a:bodyPr/>
          <a:lstStyle/>
          <a:p>
            <a:r>
              <a:rPr lang="en-US" dirty="0"/>
              <a:t>Conducting a needs assessment of school districts and personnel to understand the needs to support students with sickle cell disease.</a:t>
            </a:r>
          </a:p>
          <a:p>
            <a:endParaRPr lang="en-US" dirty="0"/>
          </a:p>
          <a:p>
            <a:r>
              <a:rPr lang="en-US" dirty="0"/>
              <a:t>Plan to offer support to districts in the future to assist. </a:t>
            </a:r>
          </a:p>
        </p:txBody>
      </p:sp>
    </p:spTree>
    <p:extLst>
      <p:ext uri="{BB962C8B-B14F-4D97-AF65-F5344CB8AC3E}">
        <p14:creationId xmlns:p14="http://schemas.microsoft.com/office/powerpoint/2010/main" val="26089130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FCB47-7695-48C6-B63B-6F68B11C6B34}"/>
              </a:ext>
            </a:extLst>
          </p:cNvPr>
          <p:cNvSpPr>
            <a:spLocks noGrp="1"/>
          </p:cNvSpPr>
          <p:nvPr>
            <p:ph type="title"/>
          </p:nvPr>
        </p:nvSpPr>
        <p:spPr/>
        <p:txBody>
          <a:bodyPr/>
          <a:lstStyle/>
          <a:p>
            <a:r>
              <a:rPr lang="en-US" dirty="0"/>
              <a:t>Are you interested in helping?</a:t>
            </a:r>
          </a:p>
        </p:txBody>
      </p:sp>
      <p:sp>
        <p:nvSpPr>
          <p:cNvPr id="3" name="Content Placeholder 2">
            <a:extLst>
              <a:ext uri="{FF2B5EF4-FFF2-40B4-BE49-F238E27FC236}">
                <a16:creationId xmlns:a16="http://schemas.microsoft.com/office/drawing/2014/main" id="{9EA1C4C4-AD6B-6C9D-1371-F16DA70A0D0E}"/>
              </a:ext>
            </a:extLst>
          </p:cNvPr>
          <p:cNvSpPr>
            <a:spLocks noGrp="1"/>
          </p:cNvSpPr>
          <p:nvPr>
            <p:ph idx="1"/>
          </p:nvPr>
        </p:nvSpPr>
        <p:spPr/>
        <p:txBody>
          <a:bodyPr/>
          <a:lstStyle/>
          <a:p>
            <a:pPr marL="0" indent="0">
              <a:buNone/>
            </a:pPr>
            <a:r>
              <a:rPr lang="en-US" dirty="0"/>
              <a:t>Would you be interested in participating in our work addressing sickle cell disease awareness and knowledge throughout our state?</a:t>
            </a:r>
          </a:p>
          <a:p>
            <a:endParaRPr lang="en-US" dirty="0"/>
          </a:p>
          <a:p>
            <a:pPr marL="0" indent="0">
              <a:buNone/>
            </a:pPr>
            <a:r>
              <a:rPr lang="en-US" dirty="0"/>
              <a:t> </a:t>
            </a:r>
          </a:p>
        </p:txBody>
      </p:sp>
      <p:pic>
        <p:nvPicPr>
          <p:cNvPr id="4" name="Picture 3">
            <a:extLst>
              <a:ext uri="{FF2B5EF4-FFF2-40B4-BE49-F238E27FC236}">
                <a16:creationId xmlns:a16="http://schemas.microsoft.com/office/drawing/2014/main" id="{EFB22A9D-E76A-556C-C899-91626EFC7289}"/>
              </a:ext>
            </a:extLst>
          </p:cNvPr>
          <p:cNvPicPr>
            <a:picLocks noChangeAspect="1"/>
          </p:cNvPicPr>
          <p:nvPr/>
        </p:nvPicPr>
        <p:blipFill>
          <a:blip r:embed="rId3"/>
          <a:stretch>
            <a:fillRect/>
          </a:stretch>
        </p:blipFill>
        <p:spPr>
          <a:xfrm>
            <a:off x="5960806" y="3241109"/>
            <a:ext cx="2286000" cy="2317750"/>
          </a:xfrm>
          <a:prstGeom prst="rect">
            <a:avLst/>
          </a:prstGeom>
        </p:spPr>
      </p:pic>
      <p:sp>
        <p:nvSpPr>
          <p:cNvPr id="5" name="TextBox 4">
            <a:extLst>
              <a:ext uri="{FF2B5EF4-FFF2-40B4-BE49-F238E27FC236}">
                <a16:creationId xmlns:a16="http://schemas.microsoft.com/office/drawing/2014/main" id="{FC605361-75D3-70CB-EAE8-0E22FF315487}"/>
              </a:ext>
            </a:extLst>
          </p:cNvPr>
          <p:cNvSpPr txBox="1"/>
          <p:nvPr/>
        </p:nvSpPr>
        <p:spPr>
          <a:xfrm>
            <a:off x="931606" y="3276600"/>
            <a:ext cx="5029200" cy="2246769"/>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We would like to hear from school nurses to better understand your needs and the needs of your students and school.</a:t>
            </a:r>
          </a:p>
        </p:txBody>
      </p:sp>
      <p:sp>
        <p:nvSpPr>
          <p:cNvPr id="6" name="TextBox 5">
            <a:extLst>
              <a:ext uri="{FF2B5EF4-FFF2-40B4-BE49-F238E27FC236}">
                <a16:creationId xmlns:a16="http://schemas.microsoft.com/office/drawing/2014/main" id="{C4C08EA0-E900-EEBC-5484-69E5FEA97A92}"/>
              </a:ext>
            </a:extLst>
          </p:cNvPr>
          <p:cNvSpPr txBox="1"/>
          <p:nvPr/>
        </p:nvSpPr>
        <p:spPr>
          <a:xfrm>
            <a:off x="1842031" y="6324600"/>
            <a:ext cx="7279557"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https://</a:t>
            </a:r>
            <a:r>
              <a:rPr lang="en-US" dirty="0" err="1">
                <a:latin typeface="Arial" panose="020B0604020202020204" pitchFamily="34" charset="0"/>
                <a:cs typeface="Arial" panose="020B0604020202020204" pitchFamily="34" charset="0"/>
              </a:rPr>
              <a:t>redcap.wustl.edu</a:t>
            </a:r>
            <a:r>
              <a:rPr lang="en-US" dirty="0">
                <a:latin typeface="Arial" panose="020B0604020202020204" pitchFamily="34" charset="0"/>
                <a:cs typeface="Arial" panose="020B0604020202020204" pitchFamily="34" charset="0"/>
              </a:rPr>
              <a:t>/redcap/surveys/?s=3NLTJXY94CPK3H4W</a:t>
            </a:r>
          </a:p>
        </p:txBody>
      </p:sp>
    </p:spTree>
    <p:extLst>
      <p:ext uri="{BB962C8B-B14F-4D97-AF65-F5344CB8AC3E}">
        <p14:creationId xmlns:p14="http://schemas.microsoft.com/office/powerpoint/2010/main" val="42604773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5EA6A-0629-5C5B-D6E0-5A774E4FD465}"/>
              </a:ext>
            </a:extLst>
          </p:cNvPr>
          <p:cNvSpPr>
            <a:spLocks noGrp="1"/>
          </p:cNvSpPr>
          <p:nvPr>
            <p:ph type="title"/>
          </p:nvPr>
        </p:nvSpPr>
        <p:spPr>
          <a:xfrm>
            <a:off x="0" y="3085"/>
            <a:ext cx="9144000" cy="1066800"/>
          </a:xfrm>
        </p:spPr>
        <p:txBody>
          <a:bodyPr/>
          <a:lstStyle/>
          <a:p>
            <a:r>
              <a:rPr lang="en-US" dirty="0"/>
              <a:t>We need to work together!</a:t>
            </a:r>
          </a:p>
        </p:txBody>
      </p:sp>
      <mc:AlternateContent xmlns:mc="http://schemas.openxmlformats.org/markup-compatibility/2006" xmlns:p14="http://schemas.microsoft.com/office/powerpoint/2010/main">
        <mc:Choice Requires="p14">
          <p:contentPart p14:bwMode="auto" r:id="rId2">
            <p14:nvContentPartPr>
              <p14:cNvPr id="42" name="Ink 41">
                <a:extLst>
                  <a:ext uri="{FF2B5EF4-FFF2-40B4-BE49-F238E27FC236}">
                    <a16:creationId xmlns:a16="http://schemas.microsoft.com/office/drawing/2014/main" id="{996E9F20-746C-FFD2-4F5B-645DFB9051F9}"/>
                  </a:ext>
                </a:extLst>
              </p14:cNvPr>
              <p14:cNvContentPartPr/>
              <p14:nvPr/>
            </p14:nvContentPartPr>
            <p14:xfrm>
              <a:off x="7245160" y="1669840"/>
              <a:ext cx="360" cy="360"/>
            </p14:xfrm>
          </p:contentPart>
        </mc:Choice>
        <mc:Fallback xmlns="">
          <p:pic>
            <p:nvPicPr>
              <p:cNvPr id="42" name="Ink 41">
                <a:extLst>
                  <a:ext uri="{FF2B5EF4-FFF2-40B4-BE49-F238E27FC236}">
                    <a16:creationId xmlns:a16="http://schemas.microsoft.com/office/drawing/2014/main" id="{996E9F20-746C-FFD2-4F5B-645DFB9051F9}"/>
                  </a:ext>
                </a:extLst>
              </p:cNvPr>
              <p:cNvPicPr/>
              <p:nvPr/>
            </p:nvPicPr>
            <p:blipFill>
              <a:blip r:embed="rId21"/>
              <a:stretch>
                <a:fillRect/>
              </a:stretch>
            </p:blipFill>
            <p:spPr>
              <a:xfrm>
                <a:off x="7236160" y="16612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52" name="Ink 51">
                <a:extLst>
                  <a:ext uri="{FF2B5EF4-FFF2-40B4-BE49-F238E27FC236}">
                    <a16:creationId xmlns:a16="http://schemas.microsoft.com/office/drawing/2014/main" id="{A73B5D5E-7057-D77D-BEC6-597E404A9B8E}"/>
                  </a:ext>
                </a:extLst>
              </p14:cNvPr>
              <p14:cNvContentPartPr/>
              <p14:nvPr/>
            </p14:nvContentPartPr>
            <p14:xfrm>
              <a:off x="4319440" y="1817440"/>
              <a:ext cx="360" cy="360"/>
            </p14:xfrm>
          </p:contentPart>
        </mc:Choice>
        <mc:Fallback xmlns="">
          <p:pic>
            <p:nvPicPr>
              <p:cNvPr id="52" name="Ink 51">
                <a:extLst>
                  <a:ext uri="{FF2B5EF4-FFF2-40B4-BE49-F238E27FC236}">
                    <a16:creationId xmlns:a16="http://schemas.microsoft.com/office/drawing/2014/main" id="{A73B5D5E-7057-D77D-BEC6-597E404A9B8E}"/>
                  </a:ext>
                </a:extLst>
              </p:cNvPr>
              <p:cNvPicPr/>
              <p:nvPr/>
            </p:nvPicPr>
            <p:blipFill>
              <a:blip r:embed="rId23"/>
              <a:stretch>
                <a:fillRect/>
              </a:stretch>
            </p:blipFill>
            <p:spPr>
              <a:xfrm>
                <a:off x="4304320" y="1802320"/>
                <a:ext cx="30960" cy="30960"/>
              </a:xfrm>
              <a:prstGeom prst="rect">
                <a:avLst/>
              </a:prstGeom>
            </p:spPr>
          </p:pic>
        </mc:Fallback>
      </mc:AlternateContent>
      <p:pic>
        <p:nvPicPr>
          <p:cNvPr id="1028" name="Picture 4" descr="1,193 Winding Road Illustrations &amp; Clip Art - iStock">
            <a:extLst>
              <a:ext uri="{FF2B5EF4-FFF2-40B4-BE49-F238E27FC236}">
                <a16:creationId xmlns:a16="http://schemas.microsoft.com/office/drawing/2014/main" id="{0126F9B3-C8FE-1F5C-38B6-582575AEA156}"/>
              </a:ext>
            </a:extLst>
          </p:cNvPr>
          <p:cNvPicPr>
            <a:picLocks noChangeAspect="1" noChangeArrowheads="1"/>
          </p:cNvPicPr>
          <p:nvPr/>
        </p:nvPicPr>
        <p:blipFill>
          <a:blip r:embed="rId24">
            <a:extLst>
              <a:ext uri="{28A0092B-C50C-407E-A947-70E740481C1C}">
                <a14:useLocalDpi xmlns:a14="http://schemas.microsoft.com/office/drawing/2010/main"/>
              </a:ext>
            </a:extLst>
          </a:blip>
          <a:srcRect/>
          <a:stretch>
            <a:fillRect/>
          </a:stretch>
        </p:blipFill>
        <p:spPr bwMode="auto">
          <a:xfrm>
            <a:off x="664591" y="939800"/>
            <a:ext cx="7814818" cy="4978400"/>
          </a:xfrm>
          <a:prstGeom prst="rect">
            <a:avLst/>
          </a:prstGeom>
          <a:noFill/>
          <a:extLst>
            <a:ext uri="{909E8E84-426E-40DD-AFC4-6F175D3DCCD1}">
              <a14:hiddenFill xmlns:a14="http://schemas.microsoft.com/office/drawing/2010/main">
                <a:solidFill>
                  <a:srgbClr val="FFFFFF"/>
                </a:solidFill>
              </a14:hiddenFill>
            </a:ext>
          </a:extLst>
        </p:spPr>
      </p:pic>
      <p:grpSp>
        <p:nvGrpSpPr>
          <p:cNvPr id="33" name="Group 32">
            <a:extLst>
              <a:ext uri="{FF2B5EF4-FFF2-40B4-BE49-F238E27FC236}">
                <a16:creationId xmlns:a16="http://schemas.microsoft.com/office/drawing/2014/main" id="{B6607734-F36B-FFC6-28F1-331C00E815C7}"/>
              </a:ext>
            </a:extLst>
          </p:cNvPr>
          <p:cNvGrpSpPr/>
          <p:nvPr/>
        </p:nvGrpSpPr>
        <p:grpSpPr>
          <a:xfrm>
            <a:off x="214723" y="1444264"/>
            <a:ext cx="2010858" cy="1944857"/>
            <a:chOff x="837637" y="2059045"/>
            <a:chExt cx="2277473" cy="2524754"/>
          </a:xfrm>
        </p:grpSpPr>
        <p:pic>
          <p:nvPicPr>
            <p:cNvPr id="17" name="Graphic 16" descr="DNA">
              <a:extLst>
                <a:ext uri="{FF2B5EF4-FFF2-40B4-BE49-F238E27FC236}">
                  <a16:creationId xmlns:a16="http://schemas.microsoft.com/office/drawing/2014/main" id="{5927DD8A-F77B-0023-570E-9549B4EB3281}"/>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495766" y="2678350"/>
              <a:ext cx="914400" cy="914399"/>
            </a:xfrm>
            <a:prstGeom prst="rect">
              <a:avLst/>
            </a:prstGeom>
          </p:spPr>
        </p:pic>
        <p:pic>
          <p:nvPicPr>
            <p:cNvPr id="19" name="Graphic 18" descr="IV">
              <a:extLst>
                <a:ext uri="{FF2B5EF4-FFF2-40B4-BE49-F238E27FC236}">
                  <a16:creationId xmlns:a16="http://schemas.microsoft.com/office/drawing/2014/main" id="{5555FF72-E704-2893-C727-62C6F7CEEC93}"/>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837637" y="3617883"/>
              <a:ext cx="914399" cy="914399"/>
            </a:xfrm>
            <a:prstGeom prst="rect">
              <a:avLst/>
            </a:prstGeom>
          </p:spPr>
        </p:pic>
        <p:pic>
          <p:nvPicPr>
            <p:cNvPr id="21" name="Graphic 20" descr="Medicine">
              <a:extLst>
                <a:ext uri="{FF2B5EF4-FFF2-40B4-BE49-F238E27FC236}">
                  <a16:creationId xmlns:a16="http://schemas.microsoft.com/office/drawing/2014/main" id="{398E3A98-34C0-8A35-1295-7B03B0030127}"/>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2200709" y="3669400"/>
              <a:ext cx="914401" cy="914399"/>
            </a:xfrm>
            <a:prstGeom prst="rect">
              <a:avLst/>
            </a:prstGeom>
          </p:spPr>
        </p:pic>
        <p:sp>
          <p:nvSpPr>
            <p:cNvPr id="26" name="TextBox 25">
              <a:extLst>
                <a:ext uri="{FF2B5EF4-FFF2-40B4-BE49-F238E27FC236}">
                  <a16:creationId xmlns:a16="http://schemas.microsoft.com/office/drawing/2014/main" id="{101C2C55-B371-8819-71E3-63C2197DF435}"/>
                </a:ext>
              </a:extLst>
            </p:cNvPr>
            <p:cNvSpPr txBox="1"/>
            <p:nvPr/>
          </p:nvSpPr>
          <p:spPr>
            <a:xfrm>
              <a:off x="1294837" y="2059045"/>
              <a:ext cx="1095172"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Clinical</a:t>
              </a:r>
            </a:p>
          </p:txBody>
        </p:sp>
      </p:grpSp>
      <p:grpSp>
        <p:nvGrpSpPr>
          <p:cNvPr id="35" name="Group 34">
            <a:extLst>
              <a:ext uri="{FF2B5EF4-FFF2-40B4-BE49-F238E27FC236}">
                <a16:creationId xmlns:a16="http://schemas.microsoft.com/office/drawing/2014/main" id="{9FEE616A-EE99-F0F2-7D5C-DF3B490DFFDE}"/>
              </a:ext>
            </a:extLst>
          </p:cNvPr>
          <p:cNvGrpSpPr/>
          <p:nvPr/>
        </p:nvGrpSpPr>
        <p:grpSpPr>
          <a:xfrm>
            <a:off x="7020020" y="1069885"/>
            <a:ext cx="1909257" cy="2099877"/>
            <a:chOff x="4381500" y="4365300"/>
            <a:chExt cx="2238870" cy="2451690"/>
          </a:xfrm>
        </p:grpSpPr>
        <p:pic>
          <p:nvPicPr>
            <p:cNvPr id="25" name="Graphic 24" descr="Home">
              <a:extLst>
                <a:ext uri="{FF2B5EF4-FFF2-40B4-BE49-F238E27FC236}">
                  <a16:creationId xmlns:a16="http://schemas.microsoft.com/office/drawing/2014/main" id="{47817949-2B63-BCA6-0010-1514A84E5679}"/>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4381500" y="4876800"/>
              <a:ext cx="914400" cy="914400"/>
            </a:xfrm>
            <a:prstGeom prst="rect">
              <a:avLst/>
            </a:prstGeom>
          </p:spPr>
        </p:pic>
        <p:sp>
          <p:nvSpPr>
            <p:cNvPr id="28" name="TextBox 27">
              <a:extLst>
                <a:ext uri="{FF2B5EF4-FFF2-40B4-BE49-F238E27FC236}">
                  <a16:creationId xmlns:a16="http://schemas.microsoft.com/office/drawing/2014/main" id="{7B2D6ABA-CE98-C517-99B2-2CBA87B3C1FA}"/>
                </a:ext>
              </a:extLst>
            </p:cNvPr>
            <p:cNvSpPr txBox="1"/>
            <p:nvPr/>
          </p:nvSpPr>
          <p:spPr>
            <a:xfrm>
              <a:off x="4675681" y="4365300"/>
              <a:ext cx="1595309"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Community</a:t>
              </a:r>
            </a:p>
          </p:txBody>
        </p:sp>
        <p:pic>
          <p:nvPicPr>
            <p:cNvPr id="32" name="Graphic 31" descr="Table setting">
              <a:extLst>
                <a:ext uri="{FF2B5EF4-FFF2-40B4-BE49-F238E27FC236}">
                  <a16:creationId xmlns:a16="http://schemas.microsoft.com/office/drawing/2014/main" id="{CF2AC062-FC80-5660-A3FE-E95F1D1B4C70}"/>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5165232" y="5902590"/>
              <a:ext cx="914400" cy="914400"/>
            </a:xfrm>
            <a:prstGeom prst="rect">
              <a:avLst/>
            </a:prstGeom>
          </p:spPr>
        </p:pic>
        <p:pic>
          <p:nvPicPr>
            <p:cNvPr id="23" name="Graphic 22" descr="Family with two children">
              <a:extLst>
                <a:ext uri="{FF2B5EF4-FFF2-40B4-BE49-F238E27FC236}">
                  <a16:creationId xmlns:a16="http://schemas.microsoft.com/office/drawing/2014/main" id="{C3D0A148-B3C8-AFDC-46C0-ABDCAA44B7A9}"/>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5705970" y="4893609"/>
              <a:ext cx="914400" cy="914400"/>
            </a:xfrm>
            <a:prstGeom prst="rect">
              <a:avLst/>
            </a:prstGeom>
          </p:spPr>
        </p:pic>
      </p:grpSp>
      <p:grpSp>
        <p:nvGrpSpPr>
          <p:cNvPr id="34" name="Group 33">
            <a:extLst>
              <a:ext uri="{FF2B5EF4-FFF2-40B4-BE49-F238E27FC236}">
                <a16:creationId xmlns:a16="http://schemas.microsoft.com/office/drawing/2014/main" id="{BBE05E2B-86D8-E801-A065-9B1A3B143209}"/>
              </a:ext>
            </a:extLst>
          </p:cNvPr>
          <p:cNvGrpSpPr/>
          <p:nvPr/>
        </p:nvGrpSpPr>
        <p:grpSpPr>
          <a:xfrm>
            <a:off x="2895600" y="4191000"/>
            <a:ext cx="2265426" cy="2357204"/>
            <a:chOff x="4443665" y="1614383"/>
            <a:chExt cx="2177191" cy="2288082"/>
          </a:xfrm>
        </p:grpSpPr>
        <p:pic>
          <p:nvPicPr>
            <p:cNvPr id="5" name="Graphic 4" descr="Classroom">
              <a:extLst>
                <a:ext uri="{FF2B5EF4-FFF2-40B4-BE49-F238E27FC236}">
                  <a16:creationId xmlns:a16="http://schemas.microsoft.com/office/drawing/2014/main" id="{0ADC48F9-9C29-6C55-B97B-9D3E9F620227}"/>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4443665" y="2128793"/>
              <a:ext cx="914400" cy="914400"/>
            </a:xfrm>
            <a:prstGeom prst="rect">
              <a:avLst/>
            </a:prstGeom>
          </p:spPr>
        </p:pic>
        <p:pic>
          <p:nvPicPr>
            <p:cNvPr id="9" name="Graphic 8" descr="Backpack">
              <a:extLst>
                <a:ext uri="{FF2B5EF4-FFF2-40B4-BE49-F238E27FC236}">
                  <a16:creationId xmlns:a16="http://schemas.microsoft.com/office/drawing/2014/main" id="{29338129-8EA1-2E1B-41EF-826A78415C77}"/>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5706456" y="2128793"/>
              <a:ext cx="914400" cy="914400"/>
            </a:xfrm>
            <a:prstGeom prst="rect">
              <a:avLst/>
            </a:prstGeom>
          </p:spPr>
        </p:pic>
        <p:sp>
          <p:nvSpPr>
            <p:cNvPr id="27" name="TextBox 26">
              <a:extLst>
                <a:ext uri="{FF2B5EF4-FFF2-40B4-BE49-F238E27FC236}">
                  <a16:creationId xmlns:a16="http://schemas.microsoft.com/office/drawing/2014/main" id="{7A3A9DE5-CFFE-B181-794A-ED62B2638FF2}"/>
                </a:ext>
              </a:extLst>
            </p:cNvPr>
            <p:cNvSpPr txBox="1"/>
            <p:nvPr/>
          </p:nvSpPr>
          <p:spPr>
            <a:xfrm>
              <a:off x="4912663" y="1614383"/>
              <a:ext cx="1183337"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Schools</a:t>
              </a:r>
            </a:p>
          </p:txBody>
        </p:sp>
        <p:pic>
          <p:nvPicPr>
            <p:cNvPr id="7" name="Graphic 6" descr="Graduation cap">
              <a:extLst>
                <a:ext uri="{FF2B5EF4-FFF2-40B4-BE49-F238E27FC236}">
                  <a16:creationId xmlns:a16="http://schemas.microsoft.com/office/drawing/2014/main" id="{48F4D1B3-8458-CBA0-27FA-16556F20C1F2}"/>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5157660" y="2988065"/>
              <a:ext cx="914400" cy="914400"/>
            </a:xfrm>
            <a:prstGeom prst="rect">
              <a:avLst/>
            </a:prstGeom>
          </p:spPr>
        </p:pic>
      </p:grpSp>
    </p:spTree>
    <p:extLst>
      <p:ext uri="{BB962C8B-B14F-4D97-AF65-F5344CB8AC3E}">
        <p14:creationId xmlns:p14="http://schemas.microsoft.com/office/powerpoint/2010/main" val="48636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43"/>
            <a:ext cx="9144000" cy="1344229"/>
          </a:xfrm>
        </p:spPr>
        <p:txBody>
          <a:bodyPr/>
          <a:lstStyle/>
          <a:p>
            <a:r>
              <a:rPr lang="en-US" dirty="0"/>
              <a:t>Acknowledgements</a:t>
            </a:r>
            <a:br>
              <a:rPr lang="en-US" dirty="0"/>
            </a:br>
            <a:r>
              <a:rPr lang="en-US" dirty="0"/>
              <a:t>“The Village”</a:t>
            </a:r>
          </a:p>
        </p:txBody>
      </p:sp>
      <p:pic>
        <p:nvPicPr>
          <p:cNvPr id="6148" name="Picture 4" descr="http://www.ot.wustl.edu/mm/images/people/Harris,%20Kelly%20for%20web.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3676" y="2652702"/>
            <a:ext cx="938597" cy="1337819"/>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www.ot.wustl.edu/mm/images/people/Varughese,%20Taniya%20for%20web.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3676" y="1380219"/>
            <a:ext cx="938597" cy="134011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520536" y="1626987"/>
            <a:ext cx="1524000" cy="738664"/>
          </a:xfrm>
          <a:prstGeom prst="rect">
            <a:avLst/>
          </a:prstGeom>
        </p:spPr>
        <p:txBody>
          <a:bodyPr wrap="square">
            <a:spAutoFit/>
          </a:bodyPr>
          <a:lstStyle/>
          <a:p>
            <a:r>
              <a:rPr lang="en-US" sz="1400" dirty="0">
                <a:latin typeface="Arial" charset="0"/>
                <a:ea typeface="Arial" charset="0"/>
                <a:cs typeface="Arial" charset="0"/>
              </a:rPr>
              <a:t>Taniya Varughese, MSOT, OTR/L</a:t>
            </a:r>
          </a:p>
        </p:txBody>
      </p:sp>
      <p:sp>
        <p:nvSpPr>
          <p:cNvPr id="9" name="Rectangle 8"/>
          <p:cNvSpPr/>
          <p:nvPr/>
        </p:nvSpPr>
        <p:spPr>
          <a:xfrm>
            <a:off x="1520536" y="3160488"/>
            <a:ext cx="1676061" cy="307777"/>
          </a:xfrm>
          <a:prstGeom prst="rect">
            <a:avLst/>
          </a:prstGeom>
        </p:spPr>
        <p:txBody>
          <a:bodyPr wrap="square">
            <a:spAutoFit/>
          </a:bodyPr>
          <a:lstStyle/>
          <a:p>
            <a:r>
              <a:rPr lang="en-US" sz="1400" dirty="0">
                <a:latin typeface="Arial" charset="0"/>
                <a:ea typeface="Arial" charset="0"/>
                <a:cs typeface="Arial" charset="0"/>
              </a:rPr>
              <a:t>Kelly Harris, PhD</a:t>
            </a:r>
          </a:p>
        </p:txBody>
      </p:sp>
      <p:sp>
        <p:nvSpPr>
          <p:cNvPr id="6" name="TextBox 5"/>
          <p:cNvSpPr txBox="1"/>
          <p:nvPr/>
        </p:nvSpPr>
        <p:spPr>
          <a:xfrm>
            <a:off x="5595313" y="1607319"/>
            <a:ext cx="3063461" cy="3447098"/>
          </a:xfrm>
          <a:prstGeom prst="rect">
            <a:avLst/>
          </a:prstGeom>
          <a:noFill/>
        </p:spPr>
        <p:txBody>
          <a:bodyPr wrap="square" rtlCol="0">
            <a:spAutoFit/>
          </a:bodyPr>
          <a:lstStyle/>
          <a:p>
            <a:endParaRPr lang="en-US" sz="1400" dirty="0">
              <a:latin typeface="Arial" charset="0"/>
              <a:ea typeface="Arial" charset="0"/>
              <a:cs typeface="Arial" charset="0"/>
            </a:endParaRPr>
          </a:p>
          <a:p>
            <a:r>
              <a:rPr lang="en-US" sz="1400" dirty="0">
                <a:latin typeface="Arial" charset="0"/>
                <a:ea typeface="Arial" charset="0"/>
                <a:cs typeface="Arial" charset="0"/>
              </a:rPr>
              <a:t>All of the families who have participated in our studies</a:t>
            </a:r>
          </a:p>
          <a:p>
            <a:endParaRPr lang="en-US" sz="1400" dirty="0">
              <a:latin typeface="Arial" charset="0"/>
              <a:ea typeface="Arial" charset="0"/>
              <a:cs typeface="Arial" charset="0"/>
            </a:endParaRPr>
          </a:p>
          <a:p>
            <a:pPr algn="ctr"/>
            <a:r>
              <a:rPr lang="en-US" sz="1400" dirty="0">
                <a:latin typeface="Arial" charset="0"/>
                <a:ea typeface="Arial" charset="0"/>
                <a:cs typeface="Arial" charset="0"/>
              </a:rPr>
              <a:t>Funding Agencies</a:t>
            </a:r>
          </a:p>
          <a:p>
            <a:pPr marL="285750" indent="-285750">
              <a:buFont typeface="Arial" charset="0"/>
              <a:buChar char="•"/>
            </a:pPr>
            <a:r>
              <a:rPr lang="en-US" sz="1400" dirty="0">
                <a:latin typeface="Arial" charset="0"/>
                <a:ea typeface="Arial" charset="0"/>
                <a:cs typeface="Arial" charset="0"/>
              </a:rPr>
              <a:t>NHLBI</a:t>
            </a:r>
          </a:p>
          <a:p>
            <a:pPr marL="285750" indent="-285750">
              <a:buFont typeface="Arial" charset="0"/>
              <a:buChar char="•"/>
            </a:pPr>
            <a:r>
              <a:rPr lang="en-US" sz="1400" dirty="0">
                <a:latin typeface="Arial" charset="0"/>
                <a:ea typeface="Arial" charset="0"/>
                <a:cs typeface="Arial" charset="0"/>
              </a:rPr>
              <a:t>NINDS</a:t>
            </a:r>
          </a:p>
          <a:p>
            <a:pPr marL="285750" indent="-285750">
              <a:buFont typeface="Arial" charset="0"/>
              <a:buChar char="•"/>
            </a:pPr>
            <a:r>
              <a:rPr lang="en-US" sz="1400" dirty="0">
                <a:latin typeface="Arial" charset="0"/>
                <a:ea typeface="Arial" charset="0"/>
                <a:cs typeface="Arial" charset="0"/>
              </a:rPr>
              <a:t>HRSA</a:t>
            </a:r>
          </a:p>
          <a:p>
            <a:pPr marL="285750" indent="-285750">
              <a:buFont typeface="Arial" charset="0"/>
              <a:buChar char="•"/>
            </a:pPr>
            <a:r>
              <a:rPr lang="en-US" sz="1400" dirty="0">
                <a:latin typeface="Arial" charset="0"/>
                <a:ea typeface="Arial" charset="0"/>
                <a:cs typeface="Arial" charset="0"/>
              </a:rPr>
              <a:t>Doris Duke Charitable Foundation </a:t>
            </a:r>
          </a:p>
          <a:p>
            <a:pPr marL="285750" indent="-285750">
              <a:buFont typeface="Arial" charset="0"/>
              <a:buChar char="•"/>
            </a:pPr>
            <a:r>
              <a:rPr lang="en-US" sz="1400" dirty="0">
                <a:latin typeface="Arial" charset="0"/>
                <a:ea typeface="Arial" charset="0"/>
                <a:cs typeface="Arial" charset="0"/>
              </a:rPr>
              <a:t>American Heart Association</a:t>
            </a:r>
          </a:p>
          <a:p>
            <a:pPr marL="285750" indent="-285750">
              <a:buFont typeface="Arial" charset="0"/>
              <a:buChar char="•"/>
            </a:pPr>
            <a:r>
              <a:rPr lang="en-US" sz="1400" dirty="0">
                <a:latin typeface="Arial" charset="0"/>
                <a:ea typeface="Arial" charset="0"/>
                <a:cs typeface="Arial" charset="0"/>
              </a:rPr>
              <a:t>American Society of Hematology</a:t>
            </a:r>
          </a:p>
          <a:p>
            <a:pPr marL="285750" indent="-285750">
              <a:buFont typeface="Arial" charset="0"/>
              <a:buChar char="•"/>
            </a:pPr>
            <a:r>
              <a:rPr lang="en-US" sz="1400" dirty="0">
                <a:latin typeface="Arial" charset="0"/>
                <a:ea typeface="Arial" charset="0"/>
                <a:cs typeface="Arial" charset="0"/>
              </a:rPr>
              <a:t>WU CTSA</a:t>
            </a:r>
          </a:p>
          <a:p>
            <a:endParaRPr lang="en-US" dirty="0"/>
          </a:p>
          <a:p>
            <a:endParaRPr lang="en-US" dirty="0"/>
          </a:p>
        </p:txBody>
      </p:sp>
      <p:pic>
        <p:nvPicPr>
          <p:cNvPr id="11266" name="Picture 2" descr="Hoyt, Catherine">
            <a:extLst>
              <a:ext uri="{FF2B5EF4-FFF2-40B4-BE49-F238E27FC236}">
                <a16:creationId xmlns:a16="http://schemas.microsoft.com/office/drawing/2014/main" id="{56EB0B3A-F99A-C403-2503-A7A1D53BF84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80603" y="3945967"/>
            <a:ext cx="938597" cy="133781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F041B4DF-818D-9A62-9BB3-DF84117F9A44}"/>
              </a:ext>
            </a:extLst>
          </p:cNvPr>
          <p:cNvSpPr/>
          <p:nvPr/>
        </p:nvSpPr>
        <p:spPr>
          <a:xfrm>
            <a:off x="1470483" y="4338461"/>
            <a:ext cx="1676061" cy="523220"/>
          </a:xfrm>
          <a:prstGeom prst="rect">
            <a:avLst/>
          </a:prstGeom>
        </p:spPr>
        <p:txBody>
          <a:bodyPr wrap="square">
            <a:spAutoFit/>
          </a:bodyPr>
          <a:lstStyle/>
          <a:p>
            <a:r>
              <a:rPr lang="en-US" sz="1400" dirty="0">
                <a:latin typeface="Arial" charset="0"/>
                <a:ea typeface="Arial" charset="0"/>
                <a:cs typeface="Arial" charset="0"/>
              </a:rPr>
              <a:t>Catherine Hoyt, OTD, PhD</a:t>
            </a:r>
          </a:p>
        </p:txBody>
      </p:sp>
      <p:sp>
        <p:nvSpPr>
          <p:cNvPr id="4" name="TextBox 3">
            <a:extLst>
              <a:ext uri="{FF2B5EF4-FFF2-40B4-BE49-F238E27FC236}">
                <a16:creationId xmlns:a16="http://schemas.microsoft.com/office/drawing/2014/main" id="{A26E127C-C6A6-805C-EA0E-8EE311706973}"/>
              </a:ext>
            </a:extLst>
          </p:cNvPr>
          <p:cNvSpPr txBox="1"/>
          <p:nvPr/>
        </p:nvSpPr>
        <p:spPr>
          <a:xfrm>
            <a:off x="3146544" y="1574214"/>
            <a:ext cx="2255421" cy="1600438"/>
          </a:xfrm>
          <a:prstGeom prst="rect">
            <a:avLst/>
          </a:prstGeom>
          <a:noFill/>
        </p:spPr>
        <p:txBody>
          <a:bodyPr wrap="square" rtlCol="0">
            <a:spAutoFit/>
          </a:bodyPr>
          <a:lstStyle/>
          <a:p>
            <a:endParaRPr lang="en-US" sz="1400" dirty="0">
              <a:latin typeface="Arial" panose="020B0604020202020204" pitchFamily="34" charset="0"/>
              <a:cs typeface="Arial" panose="020B0604020202020204" pitchFamily="34" charset="0"/>
            </a:endParaRPr>
          </a:p>
          <a:p>
            <a:pPr algn="ctr"/>
            <a:r>
              <a:rPr lang="en-US" sz="1400" dirty="0">
                <a:latin typeface="Arial" panose="020B0604020202020204" pitchFamily="34" charset="0"/>
                <a:cs typeface="Arial" panose="020B0604020202020204" pitchFamily="34" charset="0"/>
              </a:rPr>
              <a:t>Lab Members:</a:t>
            </a:r>
          </a:p>
          <a:p>
            <a:r>
              <a:rPr lang="en-US" sz="1400" dirty="0">
                <a:latin typeface="Arial" panose="020B0604020202020204" pitchFamily="34" charset="0"/>
                <a:cs typeface="Arial" panose="020B0604020202020204" pitchFamily="34" charset="0"/>
              </a:rPr>
              <a:t>Lisa Garrett</a:t>
            </a:r>
          </a:p>
          <a:p>
            <a:r>
              <a:rPr lang="en-US" sz="1400" dirty="0">
                <a:latin typeface="Arial" panose="020B0604020202020204" pitchFamily="34" charset="0"/>
                <a:cs typeface="Arial" panose="020B0604020202020204" pitchFamily="34" charset="0"/>
              </a:rPr>
              <a:t>Lingzi Luo</a:t>
            </a:r>
          </a:p>
          <a:p>
            <a:r>
              <a:rPr lang="en-US" sz="1400" dirty="0">
                <a:latin typeface="Arial" panose="020B0604020202020204" pitchFamily="34" charset="0"/>
                <a:cs typeface="Arial" panose="020B0604020202020204" pitchFamily="34" charset="0"/>
              </a:rPr>
              <a:t>Abigail </a:t>
            </a:r>
            <a:r>
              <a:rPr lang="en-US" sz="1400" dirty="0" err="1">
                <a:latin typeface="Arial" panose="020B0604020202020204" pitchFamily="34" charset="0"/>
                <a:cs typeface="Arial" panose="020B0604020202020204" pitchFamily="34" charset="0"/>
              </a:rPr>
              <a:t>Picinich</a:t>
            </a:r>
            <a:r>
              <a:rPr lang="en-US" sz="1400" dirty="0">
                <a:latin typeface="Arial" panose="020B0604020202020204" pitchFamily="34" charset="0"/>
                <a:cs typeface="Arial" panose="020B0604020202020204" pitchFamily="34" charset="0"/>
              </a:rPr>
              <a:t>, MS</a:t>
            </a:r>
          </a:p>
          <a:p>
            <a:r>
              <a:rPr lang="en-US" sz="1400" dirty="0" err="1">
                <a:latin typeface="Arial" panose="020B0604020202020204" pitchFamily="34" charset="0"/>
                <a:cs typeface="Arial" panose="020B0604020202020204" pitchFamily="34" charset="0"/>
              </a:rPr>
              <a:t>Nai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Qashou</a:t>
            </a:r>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Ayu Frazier, PhD</a:t>
            </a:r>
          </a:p>
        </p:txBody>
      </p:sp>
    </p:spTree>
    <p:extLst>
      <p:ext uri="{BB962C8B-B14F-4D97-AF65-F5344CB8AC3E}">
        <p14:creationId xmlns:p14="http://schemas.microsoft.com/office/powerpoint/2010/main" val="2262612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77761" y="685800"/>
            <a:ext cx="8534400" cy="1600200"/>
          </a:xfrm>
        </p:spPr>
        <p:txBody>
          <a:bodyPr/>
          <a:lstStyle/>
          <a:p>
            <a:br>
              <a:rPr lang="en-US" dirty="0"/>
            </a:br>
            <a:r>
              <a:rPr lang="en-US" sz="3600" dirty="0"/>
              <a:t>Questions? </a:t>
            </a:r>
            <a:br>
              <a:rPr lang="en-US" sz="3600" dirty="0"/>
            </a:br>
            <a:r>
              <a:rPr lang="en-US" sz="3600" dirty="0"/>
              <a:t>If you would like to learn more or be a part of future efforts, please email me!</a:t>
            </a:r>
          </a:p>
        </p:txBody>
      </p:sp>
      <p:sp>
        <p:nvSpPr>
          <p:cNvPr id="7" name="Subtitle 6"/>
          <p:cNvSpPr>
            <a:spLocks noGrp="1"/>
          </p:cNvSpPr>
          <p:nvPr>
            <p:ph type="subTitle" idx="1"/>
          </p:nvPr>
        </p:nvSpPr>
        <p:spPr>
          <a:xfrm>
            <a:off x="304800" y="3352801"/>
            <a:ext cx="8534400" cy="1219200"/>
          </a:xfrm>
        </p:spPr>
        <p:txBody>
          <a:bodyPr/>
          <a:lstStyle/>
          <a:p>
            <a:r>
              <a:rPr lang="en-US" dirty="0"/>
              <a:t>Allison King, MD, MPH, PhD</a:t>
            </a:r>
          </a:p>
          <a:p>
            <a:r>
              <a:rPr lang="en-US" dirty="0"/>
              <a:t>king_a@wustl.edu</a:t>
            </a:r>
          </a:p>
        </p:txBody>
      </p:sp>
      <p:pic>
        <p:nvPicPr>
          <p:cNvPr id="2" name="Picture 1">
            <a:extLst>
              <a:ext uri="{FF2B5EF4-FFF2-40B4-BE49-F238E27FC236}">
                <a16:creationId xmlns:a16="http://schemas.microsoft.com/office/drawing/2014/main" id="{6BF9C1B3-9C28-0EED-93CC-B40BA9A0F62D}"/>
              </a:ext>
            </a:extLst>
          </p:cNvPr>
          <p:cNvPicPr>
            <a:picLocks noChangeAspect="1"/>
          </p:cNvPicPr>
          <p:nvPr/>
        </p:nvPicPr>
        <p:blipFill>
          <a:blip r:embed="rId3"/>
          <a:stretch>
            <a:fillRect/>
          </a:stretch>
        </p:blipFill>
        <p:spPr>
          <a:xfrm>
            <a:off x="6705600" y="2910348"/>
            <a:ext cx="2286000" cy="2317750"/>
          </a:xfrm>
          <a:prstGeom prst="rect">
            <a:avLst/>
          </a:prstGeom>
        </p:spPr>
      </p:pic>
    </p:spTree>
    <p:extLst>
      <p:ext uri="{BB962C8B-B14F-4D97-AF65-F5344CB8AC3E}">
        <p14:creationId xmlns:p14="http://schemas.microsoft.com/office/powerpoint/2010/main" val="1262250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3">
            <a:extLst>
              <a:ext uri="{FF2B5EF4-FFF2-40B4-BE49-F238E27FC236}">
                <a16:creationId xmlns:a16="http://schemas.microsoft.com/office/drawing/2014/main" id="{06768037-9804-0DE4-560B-8203494A4EC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28800" y="1676400"/>
            <a:ext cx="5867400" cy="419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TextBox 2">
            <a:extLst>
              <a:ext uri="{FF2B5EF4-FFF2-40B4-BE49-F238E27FC236}">
                <a16:creationId xmlns:a16="http://schemas.microsoft.com/office/drawing/2014/main" id="{4E17D015-8C96-40E0-5826-9ED08C5DDBC0}"/>
              </a:ext>
            </a:extLst>
          </p:cNvPr>
          <p:cNvSpPr txBox="1">
            <a:spLocks noChangeArrowheads="1"/>
          </p:cNvSpPr>
          <p:nvPr/>
        </p:nvSpPr>
        <p:spPr bwMode="auto">
          <a:xfrm>
            <a:off x="4191000" y="5943600"/>
            <a:ext cx="4953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Times" charset="0"/>
              <a:buChar char="•"/>
              <a:defRPr sz="2400">
                <a:solidFill>
                  <a:srgbClr val="131313"/>
                </a:solidFill>
                <a:latin typeface="Arial" panose="020B0604020202020204" pitchFamily="34" charset="0"/>
                <a:ea typeface="Osaka" charset="-128"/>
              </a:defRPr>
            </a:lvl1pPr>
            <a:lvl2pPr marL="742950" indent="-285750">
              <a:spcBef>
                <a:spcPct val="20000"/>
              </a:spcBef>
              <a:buFont typeface="Times" charset="0"/>
              <a:buChar char="•"/>
              <a:defRPr sz="2200">
                <a:solidFill>
                  <a:srgbClr val="131313"/>
                </a:solidFill>
                <a:latin typeface="Arial" panose="020B0604020202020204" pitchFamily="34" charset="0"/>
                <a:ea typeface="Osaka" charset="-128"/>
              </a:defRPr>
            </a:lvl2pPr>
            <a:lvl3pPr marL="1143000" indent="-228600">
              <a:spcBef>
                <a:spcPct val="20000"/>
              </a:spcBef>
              <a:buFont typeface="Times" charset="0"/>
              <a:buChar char="•"/>
              <a:defRPr sz="2000">
                <a:solidFill>
                  <a:srgbClr val="131313"/>
                </a:solidFill>
                <a:latin typeface="Arial" panose="020B0604020202020204" pitchFamily="34" charset="0"/>
                <a:ea typeface="Osaka" charset="-128"/>
              </a:defRPr>
            </a:lvl3pPr>
            <a:lvl4pPr marL="1600200" indent="-228600">
              <a:spcBef>
                <a:spcPct val="20000"/>
              </a:spcBef>
              <a:buFont typeface="Times" charset="0"/>
              <a:buChar char="•"/>
              <a:defRPr>
                <a:solidFill>
                  <a:srgbClr val="131313"/>
                </a:solidFill>
                <a:latin typeface="Arial" panose="020B0604020202020204" pitchFamily="34" charset="0"/>
                <a:ea typeface="Osaka" charset="-128"/>
              </a:defRPr>
            </a:lvl4pPr>
            <a:lvl5pPr marL="2057400" indent="-228600">
              <a:spcBef>
                <a:spcPct val="20000"/>
              </a:spcBef>
              <a:buFont typeface="Times" charset="0"/>
              <a:buChar char="•"/>
              <a:defRPr sz="1600">
                <a:solidFill>
                  <a:srgbClr val="131313"/>
                </a:solidFill>
                <a:latin typeface="Arial" panose="020B0604020202020204" pitchFamily="34" charset="0"/>
                <a:ea typeface="Osaka" charset="-128"/>
              </a:defRPr>
            </a:lvl5pPr>
            <a:lvl6pPr marL="2514600" indent="-228600" eaLnBrk="0" fontAlgn="base" hangingPunct="0">
              <a:spcBef>
                <a:spcPct val="20000"/>
              </a:spcBef>
              <a:spcAft>
                <a:spcPct val="0"/>
              </a:spcAft>
              <a:buFont typeface="Times" charset="0"/>
              <a:buChar char="•"/>
              <a:defRPr sz="1600">
                <a:solidFill>
                  <a:srgbClr val="131313"/>
                </a:solidFill>
                <a:latin typeface="Arial" panose="020B0604020202020204" pitchFamily="34" charset="0"/>
                <a:ea typeface="Osaka" charset="-128"/>
              </a:defRPr>
            </a:lvl6pPr>
            <a:lvl7pPr marL="2971800" indent="-228600" eaLnBrk="0" fontAlgn="base" hangingPunct="0">
              <a:spcBef>
                <a:spcPct val="20000"/>
              </a:spcBef>
              <a:spcAft>
                <a:spcPct val="0"/>
              </a:spcAft>
              <a:buFont typeface="Times" charset="0"/>
              <a:buChar char="•"/>
              <a:defRPr sz="1600">
                <a:solidFill>
                  <a:srgbClr val="131313"/>
                </a:solidFill>
                <a:latin typeface="Arial" panose="020B0604020202020204" pitchFamily="34" charset="0"/>
                <a:ea typeface="Osaka" charset="-128"/>
              </a:defRPr>
            </a:lvl7pPr>
            <a:lvl8pPr marL="3429000" indent="-228600" eaLnBrk="0" fontAlgn="base" hangingPunct="0">
              <a:spcBef>
                <a:spcPct val="20000"/>
              </a:spcBef>
              <a:spcAft>
                <a:spcPct val="0"/>
              </a:spcAft>
              <a:buFont typeface="Times" charset="0"/>
              <a:buChar char="•"/>
              <a:defRPr sz="1600">
                <a:solidFill>
                  <a:srgbClr val="131313"/>
                </a:solidFill>
                <a:latin typeface="Arial" panose="020B0604020202020204" pitchFamily="34" charset="0"/>
                <a:ea typeface="Osaka" charset="-128"/>
              </a:defRPr>
            </a:lvl8pPr>
            <a:lvl9pPr marL="3886200" indent="-228600" eaLnBrk="0" fontAlgn="base" hangingPunct="0">
              <a:spcBef>
                <a:spcPct val="20000"/>
              </a:spcBef>
              <a:spcAft>
                <a:spcPct val="0"/>
              </a:spcAft>
              <a:buFont typeface="Times" charset="0"/>
              <a:buChar char="•"/>
              <a:defRPr sz="1600">
                <a:solidFill>
                  <a:srgbClr val="131313"/>
                </a:solidFill>
                <a:latin typeface="Arial" panose="020B0604020202020204" pitchFamily="34" charset="0"/>
                <a:ea typeface="Osaka" charset="-128"/>
              </a:defRPr>
            </a:lvl9pPr>
          </a:lstStyle>
          <a:p>
            <a:pPr algn="ctr">
              <a:spcBef>
                <a:spcPct val="0"/>
              </a:spcBef>
              <a:buFontTx/>
              <a:buNone/>
            </a:pPr>
            <a:r>
              <a:rPr lang="en-US" altLang="en-US" sz="1100">
                <a:solidFill>
                  <a:schemeClr val="tx1"/>
                </a:solidFill>
                <a:cs typeface="Arial" panose="020B0604020202020204" pitchFamily="34" charset="0"/>
              </a:rPr>
              <a:t>Hassell, K, American Journal of Preventive Medicine 2010, 38, 4: S512-S521</a:t>
            </a:r>
          </a:p>
        </p:txBody>
      </p:sp>
      <p:sp>
        <p:nvSpPr>
          <p:cNvPr id="18435" name="Title 5">
            <a:extLst>
              <a:ext uri="{FF2B5EF4-FFF2-40B4-BE49-F238E27FC236}">
                <a16:creationId xmlns:a16="http://schemas.microsoft.com/office/drawing/2014/main" id="{CEC2DAA0-1972-FC6C-6ACC-A8EC54EE1CAD}"/>
              </a:ext>
            </a:extLst>
          </p:cNvPr>
          <p:cNvSpPr>
            <a:spLocks noGrp="1" noChangeArrowheads="1"/>
          </p:cNvSpPr>
          <p:nvPr>
            <p:ph type="title"/>
          </p:nvPr>
        </p:nvSpPr>
        <p:spPr>
          <a:xfrm>
            <a:off x="15875" y="469900"/>
            <a:ext cx="9144000" cy="762000"/>
          </a:xfrm>
        </p:spPr>
        <p:txBody>
          <a:bodyPr/>
          <a:lstStyle/>
          <a:p>
            <a:pPr algn="ctr"/>
            <a:r>
              <a:rPr lang="en-US" altLang="en-US"/>
              <a:t>Sickle Cell Disease in the US</a:t>
            </a:r>
          </a:p>
        </p:txBody>
      </p:sp>
      <p:sp>
        <p:nvSpPr>
          <p:cNvPr id="4" name="Left Arrow 3">
            <a:extLst>
              <a:ext uri="{FF2B5EF4-FFF2-40B4-BE49-F238E27FC236}">
                <a16:creationId xmlns:a16="http://schemas.microsoft.com/office/drawing/2014/main" id="{0C798718-F4D6-41A4-4520-5E77CCD2038B}"/>
              </a:ext>
            </a:extLst>
          </p:cNvPr>
          <p:cNvSpPr/>
          <p:nvPr/>
        </p:nvSpPr>
        <p:spPr bwMode="auto">
          <a:xfrm>
            <a:off x="4953000" y="3276600"/>
            <a:ext cx="3276600" cy="228600"/>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Georgia" pitchFamily="-111" charset="0"/>
              <a:ea typeface="Osaka" pitchFamily="-111" charset="-128"/>
              <a:cs typeface="Osaka" pitchFamily="-111" charset="-128"/>
            </a:endParaRPr>
          </a:p>
        </p:txBody>
      </p:sp>
      <p:sp>
        <p:nvSpPr>
          <p:cNvPr id="5" name="TextBox 4">
            <a:extLst>
              <a:ext uri="{FF2B5EF4-FFF2-40B4-BE49-F238E27FC236}">
                <a16:creationId xmlns:a16="http://schemas.microsoft.com/office/drawing/2014/main" id="{279C1B4D-DD04-EFC5-901B-4C40139B997B}"/>
              </a:ext>
            </a:extLst>
          </p:cNvPr>
          <p:cNvSpPr txBox="1"/>
          <p:nvPr/>
        </p:nvSpPr>
        <p:spPr>
          <a:xfrm>
            <a:off x="7315200" y="2895600"/>
            <a:ext cx="1332416"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MO  ~2500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72926-18CF-E864-3105-0D17A740F5E0}"/>
              </a:ext>
            </a:extLst>
          </p:cNvPr>
          <p:cNvSpPr>
            <a:spLocks noGrp="1"/>
          </p:cNvSpPr>
          <p:nvPr>
            <p:ph type="title"/>
          </p:nvPr>
        </p:nvSpPr>
        <p:spPr/>
        <p:txBody>
          <a:bodyPr anchor="ctr"/>
          <a:lstStyle/>
          <a:p>
            <a:r>
              <a:rPr lang="en-US" dirty="0"/>
              <a:t>Global Sickle Cell Disease </a:t>
            </a:r>
          </a:p>
        </p:txBody>
      </p:sp>
      <p:pic>
        <p:nvPicPr>
          <p:cNvPr id="5122" name="Picture 2">
            <a:extLst>
              <a:ext uri="{FF2B5EF4-FFF2-40B4-BE49-F238E27FC236}">
                <a16:creationId xmlns:a16="http://schemas.microsoft.com/office/drawing/2014/main" id="{64809D19-CE16-DA68-2B52-3CD180F0E1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2057400"/>
            <a:ext cx="9144000" cy="38195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3FF73DA-ADAB-50DA-964A-FED09B46695E}"/>
              </a:ext>
            </a:extLst>
          </p:cNvPr>
          <p:cNvSpPr txBox="1"/>
          <p:nvPr/>
        </p:nvSpPr>
        <p:spPr>
          <a:xfrm>
            <a:off x="5410200" y="6465743"/>
            <a:ext cx="3826689"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N </a:t>
            </a:r>
            <a:r>
              <a:rPr lang="en-US" dirty="0" err="1">
                <a:latin typeface="Arial" panose="020B0604020202020204" pitchFamily="34" charset="0"/>
                <a:cs typeface="Arial" panose="020B0604020202020204" pitchFamily="34" charset="0"/>
              </a:rPr>
              <a:t>Engl</a:t>
            </a:r>
            <a:r>
              <a:rPr lang="en-US" dirty="0">
                <a:latin typeface="Arial" panose="020B0604020202020204" pitchFamily="34" charset="0"/>
                <a:cs typeface="Arial" panose="020B0604020202020204" pitchFamily="34" charset="0"/>
              </a:rPr>
              <a:t> J Med 2017; 376:1561-1573</a:t>
            </a:r>
          </a:p>
        </p:txBody>
      </p:sp>
    </p:spTree>
    <p:extLst>
      <p:ext uri="{BB962C8B-B14F-4D97-AF65-F5344CB8AC3E}">
        <p14:creationId xmlns:p14="http://schemas.microsoft.com/office/powerpoint/2010/main" val="3647439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4208" name="Object 1024"/>
          <p:cNvGraphicFramePr>
            <a:graphicFrameLocks noChangeAspect="1"/>
          </p:cNvGraphicFramePr>
          <p:nvPr/>
        </p:nvGraphicFramePr>
        <p:xfrm>
          <a:off x="371475" y="1304925"/>
          <a:ext cx="4583113" cy="3165475"/>
        </p:xfrm>
        <a:graphic>
          <a:graphicData uri="http://schemas.openxmlformats.org/presentationml/2006/ole">
            <mc:AlternateContent xmlns:mc="http://schemas.openxmlformats.org/markup-compatibility/2006">
              <mc:Choice xmlns:v="urn:schemas-microsoft-com:vml" Requires="v">
                <p:oleObj name="Image" r:id="rId3" imgW="11887200" imgH="8229600" progId="">
                  <p:embed/>
                </p:oleObj>
              </mc:Choice>
              <mc:Fallback>
                <p:oleObj name="Image" r:id="rId3" imgW="11887200" imgH="8229600" progId="">
                  <p:embed/>
                  <p:pic>
                    <p:nvPicPr>
                      <p:cNvPr id="94208"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475" y="1304925"/>
                        <a:ext cx="4583113" cy="3165475"/>
                      </a:xfrm>
                      <a:prstGeom prst="rect">
                        <a:avLst/>
                      </a:prstGeom>
                      <a:noFill/>
                      <a:ln w="2857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nvGrpSpPr>
          <p:cNvPr id="2" name="Group 44"/>
          <p:cNvGrpSpPr>
            <a:grpSpLocks/>
          </p:cNvGrpSpPr>
          <p:nvPr/>
        </p:nvGrpSpPr>
        <p:grpSpPr bwMode="auto">
          <a:xfrm>
            <a:off x="2462213" y="2125663"/>
            <a:ext cx="261937" cy="138112"/>
            <a:chOff x="1399" y="1355"/>
            <a:chExt cx="165" cy="87"/>
          </a:xfrm>
        </p:grpSpPr>
        <p:sp>
          <p:nvSpPr>
            <p:cNvPr id="5154" name="AutoShape 34"/>
            <p:cNvSpPr>
              <a:spLocks noChangeAspect="1" noChangeArrowheads="1"/>
            </p:cNvSpPr>
            <p:nvPr/>
          </p:nvSpPr>
          <p:spPr bwMode="auto">
            <a:xfrm rot="7416500">
              <a:off x="1469" y="1348"/>
              <a:ext cx="85" cy="104"/>
            </a:xfrm>
            <a:prstGeom prst="triangle">
              <a:avLst>
                <a:gd name="adj" fmla="val 50000"/>
              </a:avLst>
            </a:prstGeom>
            <a:solidFill>
              <a:schemeClr val="tx1"/>
            </a:solidFill>
            <a:ln w="9525">
              <a:noFill/>
              <a:miter lim="800000"/>
              <a:headEnd/>
              <a:tailEnd/>
            </a:ln>
            <a:effectLst/>
          </p:spPr>
          <p:txBody>
            <a:bodyPr wrap="none" anchor="ctr"/>
            <a:lstStyle/>
            <a:p>
              <a:endParaRPr lang="en-US" dirty="0"/>
            </a:p>
          </p:txBody>
        </p:sp>
        <p:sp>
          <p:nvSpPr>
            <p:cNvPr id="5155" name="Line 35"/>
            <p:cNvSpPr>
              <a:spLocks noChangeAspect="1" noChangeShapeType="1"/>
            </p:cNvSpPr>
            <p:nvPr/>
          </p:nvSpPr>
          <p:spPr bwMode="auto">
            <a:xfrm rot="7416500">
              <a:off x="1448" y="1306"/>
              <a:ext cx="0" cy="98"/>
            </a:xfrm>
            <a:prstGeom prst="line">
              <a:avLst/>
            </a:prstGeom>
            <a:noFill/>
            <a:ln w="57150">
              <a:solidFill>
                <a:schemeClr val="tx1"/>
              </a:solidFill>
              <a:round/>
              <a:headEnd/>
              <a:tailEnd/>
            </a:ln>
            <a:effectLst/>
          </p:spPr>
          <p:txBody>
            <a:bodyPr wrap="none" anchor="ctr"/>
            <a:lstStyle/>
            <a:p>
              <a:endParaRPr lang="en-US" dirty="0"/>
            </a:p>
          </p:txBody>
        </p:sp>
      </p:grpSp>
      <p:grpSp>
        <p:nvGrpSpPr>
          <p:cNvPr id="3" name="Group 59"/>
          <p:cNvGrpSpPr>
            <a:grpSpLocks/>
          </p:cNvGrpSpPr>
          <p:nvPr/>
        </p:nvGrpSpPr>
        <p:grpSpPr bwMode="auto">
          <a:xfrm>
            <a:off x="3016250" y="3717925"/>
            <a:ext cx="138113" cy="280988"/>
            <a:chOff x="1804" y="2342"/>
            <a:chExt cx="86" cy="177"/>
          </a:xfrm>
        </p:grpSpPr>
        <p:sp>
          <p:nvSpPr>
            <p:cNvPr id="5158" name="AutoShape 38"/>
            <p:cNvSpPr>
              <a:spLocks noChangeAspect="1" noChangeArrowheads="1"/>
            </p:cNvSpPr>
            <p:nvPr/>
          </p:nvSpPr>
          <p:spPr bwMode="auto">
            <a:xfrm rot="9203249">
              <a:off x="1804" y="2415"/>
              <a:ext cx="86" cy="104"/>
            </a:xfrm>
            <a:prstGeom prst="triangle">
              <a:avLst>
                <a:gd name="adj" fmla="val 50000"/>
              </a:avLst>
            </a:prstGeom>
            <a:solidFill>
              <a:schemeClr val="tx1"/>
            </a:solidFill>
            <a:ln w="9525">
              <a:noFill/>
              <a:miter lim="800000"/>
              <a:headEnd/>
              <a:tailEnd/>
            </a:ln>
            <a:effectLst/>
          </p:spPr>
          <p:txBody>
            <a:bodyPr wrap="none" anchor="ctr"/>
            <a:lstStyle/>
            <a:p>
              <a:endParaRPr lang="en-US" dirty="0"/>
            </a:p>
          </p:txBody>
        </p:sp>
        <p:sp>
          <p:nvSpPr>
            <p:cNvPr id="5159" name="Line 39"/>
            <p:cNvSpPr>
              <a:spLocks noChangeAspect="1" noChangeShapeType="1"/>
            </p:cNvSpPr>
            <p:nvPr/>
          </p:nvSpPr>
          <p:spPr bwMode="auto">
            <a:xfrm rot="9203249">
              <a:off x="1807" y="2342"/>
              <a:ext cx="0" cy="99"/>
            </a:xfrm>
            <a:prstGeom prst="line">
              <a:avLst/>
            </a:prstGeom>
            <a:noFill/>
            <a:ln w="57150">
              <a:solidFill>
                <a:schemeClr val="tx1"/>
              </a:solidFill>
              <a:round/>
              <a:headEnd/>
              <a:tailEnd/>
            </a:ln>
            <a:effectLst/>
          </p:spPr>
          <p:txBody>
            <a:bodyPr wrap="none" anchor="ctr"/>
            <a:lstStyle/>
            <a:p>
              <a:endParaRPr lang="en-US" dirty="0"/>
            </a:p>
          </p:txBody>
        </p:sp>
      </p:grpSp>
      <p:sp>
        <p:nvSpPr>
          <p:cNvPr id="5143" name="Text Box 23"/>
          <p:cNvSpPr txBox="1">
            <a:spLocks noChangeArrowheads="1"/>
          </p:cNvSpPr>
          <p:nvPr/>
        </p:nvSpPr>
        <p:spPr bwMode="auto">
          <a:xfrm>
            <a:off x="1182688" y="298450"/>
            <a:ext cx="2031325" cy="584775"/>
          </a:xfrm>
          <a:prstGeom prst="rect">
            <a:avLst/>
          </a:prstGeom>
          <a:noFill/>
          <a:ln w="9525">
            <a:noFill/>
            <a:miter lim="800000"/>
            <a:headEnd/>
            <a:tailEnd/>
          </a:ln>
          <a:effectLst/>
        </p:spPr>
        <p:txBody>
          <a:bodyPr wrap="none">
            <a:spAutoFit/>
          </a:bodyPr>
          <a:lstStyle/>
          <a:p>
            <a:r>
              <a:rPr lang="en-US" sz="3200" b="0" dirty="0">
                <a:solidFill>
                  <a:schemeClr val="accent6"/>
                </a:solidFill>
                <a:latin typeface="+mj-lt"/>
              </a:rPr>
              <a:t>ickle Cells</a:t>
            </a:r>
          </a:p>
        </p:txBody>
      </p:sp>
      <p:sp>
        <p:nvSpPr>
          <p:cNvPr id="5144" name="Line 24"/>
          <p:cNvSpPr>
            <a:spLocks noChangeShapeType="1"/>
          </p:cNvSpPr>
          <p:nvPr/>
        </p:nvSpPr>
        <p:spPr bwMode="auto">
          <a:xfrm>
            <a:off x="1250950" y="836613"/>
            <a:ext cx="7847013" cy="0"/>
          </a:xfrm>
          <a:prstGeom prst="line">
            <a:avLst/>
          </a:prstGeom>
          <a:noFill/>
          <a:ln w="38100">
            <a:solidFill>
              <a:srgbClr val="FF7C80"/>
            </a:solidFill>
            <a:round/>
            <a:headEnd/>
            <a:tailEnd/>
          </a:ln>
          <a:effectLst/>
        </p:spPr>
        <p:txBody>
          <a:bodyPr wrap="none" anchor="ctr"/>
          <a:lstStyle/>
          <a:p>
            <a:endParaRPr lang="en-US" dirty="0"/>
          </a:p>
        </p:txBody>
      </p:sp>
      <p:sp>
        <p:nvSpPr>
          <p:cNvPr id="5147" name="Text Box 27"/>
          <p:cNvSpPr txBox="1">
            <a:spLocks noChangeArrowheads="1"/>
          </p:cNvSpPr>
          <p:nvPr/>
        </p:nvSpPr>
        <p:spPr bwMode="auto">
          <a:xfrm>
            <a:off x="5094288" y="1222375"/>
            <a:ext cx="3783012" cy="1250342"/>
          </a:xfrm>
          <a:prstGeom prst="rect">
            <a:avLst/>
          </a:prstGeom>
          <a:noFill/>
          <a:ln w="9525">
            <a:noFill/>
            <a:miter lim="800000"/>
            <a:headEnd/>
            <a:tailEnd/>
          </a:ln>
          <a:effectLst/>
        </p:spPr>
        <p:txBody>
          <a:bodyPr>
            <a:spAutoFit/>
          </a:bodyPr>
          <a:lstStyle/>
          <a:p>
            <a:pPr>
              <a:lnSpc>
                <a:spcPct val="85000"/>
              </a:lnSpc>
            </a:pPr>
            <a:r>
              <a:rPr lang="en-US" b="0" dirty="0">
                <a:latin typeface="Futura Bk BT"/>
              </a:rPr>
              <a:t>Fragile</a:t>
            </a:r>
          </a:p>
          <a:p>
            <a:pPr>
              <a:lnSpc>
                <a:spcPct val="85000"/>
              </a:lnSpc>
            </a:pPr>
            <a:endParaRPr lang="en-US" sz="1600" b="0" dirty="0">
              <a:latin typeface="Futura Bk BT"/>
            </a:endParaRPr>
          </a:p>
          <a:p>
            <a:pPr>
              <a:lnSpc>
                <a:spcPct val="85000"/>
              </a:lnSpc>
            </a:pPr>
            <a:r>
              <a:rPr lang="en-US" b="0" dirty="0">
                <a:latin typeface="Futura Bk BT"/>
              </a:rPr>
              <a:t>Short Survival </a:t>
            </a:r>
          </a:p>
          <a:p>
            <a:pPr>
              <a:lnSpc>
                <a:spcPct val="85000"/>
              </a:lnSpc>
            </a:pPr>
            <a:r>
              <a:rPr lang="en-US" b="0" dirty="0">
                <a:latin typeface="Futura Bk BT"/>
              </a:rPr>
              <a:t>(15-20 days vs. 120 days)</a:t>
            </a:r>
            <a:endParaRPr lang="en-US" sz="2800" b="0" dirty="0">
              <a:latin typeface="Futura Bk BT"/>
            </a:endParaRPr>
          </a:p>
          <a:p>
            <a:pPr>
              <a:lnSpc>
                <a:spcPct val="85000"/>
              </a:lnSpc>
            </a:pPr>
            <a:endParaRPr lang="en-US" sz="1800" b="0" dirty="0">
              <a:solidFill>
                <a:schemeClr val="bg1"/>
              </a:solidFill>
              <a:latin typeface="Futura Bk BT"/>
            </a:endParaRPr>
          </a:p>
        </p:txBody>
      </p:sp>
      <p:graphicFrame>
        <p:nvGraphicFramePr>
          <p:cNvPr id="94209" name="Object 1025"/>
          <p:cNvGraphicFramePr>
            <a:graphicFrameLocks noChangeAspect="1"/>
          </p:cNvGraphicFramePr>
          <p:nvPr/>
        </p:nvGraphicFramePr>
        <p:xfrm>
          <a:off x="6176963" y="2559050"/>
          <a:ext cx="2546350" cy="4064000"/>
        </p:xfrm>
        <a:graphic>
          <a:graphicData uri="http://schemas.openxmlformats.org/presentationml/2006/ole">
            <mc:AlternateContent xmlns:mc="http://schemas.openxmlformats.org/markup-compatibility/2006">
              <mc:Choice xmlns:v="urn:schemas-microsoft-com:vml" Requires="v">
                <p:oleObj name="Image" r:id="rId5" imgW="4572000" imgH="7315200" progId="">
                  <p:embed/>
                </p:oleObj>
              </mc:Choice>
              <mc:Fallback>
                <p:oleObj name="Image" r:id="rId5" imgW="4572000" imgH="7315200" progId="">
                  <p:embed/>
                  <p:pic>
                    <p:nvPicPr>
                      <p:cNvPr id="94209" name="Object 10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6963" y="2559050"/>
                        <a:ext cx="2546350" cy="4064000"/>
                      </a:xfrm>
                      <a:prstGeom prst="rect">
                        <a:avLst/>
                      </a:prstGeom>
                      <a:noFill/>
                      <a:ln w="2857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162" name="Rectangle 42"/>
          <p:cNvSpPr>
            <a:spLocks noChangeArrowheads="1"/>
          </p:cNvSpPr>
          <p:nvPr/>
        </p:nvSpPr>
        <p:spPr bwMode="auto">
          <a:xfrm>
            <a:off x="265113" y="4745038"/>
            <a:ext cx="6573837" cy="1203406"/>
          </a:xfrm>
          <a:prstGeom prst="rect">
            <a:avLst/>
          </a:prstGeom>
          <a:noFill/>
          <a:ln w="9525">
            <a:noFill/>
            <a:miter lim="800000"/>
            <a:headEnd/>
            <a:tailEnd/>
          </a:ln>
          <a:effectLst/>
        </p:spPr>
        <p:txBody>
          <a:bodyPr>
            <a:spAutoFit/>
          </a:bodyPr>
          <a:lstStyle/>
          <a:p>
            <a:pPr>
              <a:lnSpc>
                <a:spcPct val="85000"/>
              </a:lnSpc>
            </a:pPr>
            <a:r>
              <a:rPr lang="en-US" b="0" dirty="0">
                <a:solidFill>
                  <a:srgbClr val="131313"/>
                </a:solidFill>
                <a:latin typeface="Futura Bk BT"/>
              </a:rPr>
              <a:t>Rigid and inflexible</a:t>
            </a:r>
          </a:p>
          <a:p>
            <a:pPr>
              <a:lnSpc>
                <a:spcPct val="85000"/>
              </a:lnSpc>
            </a:pPr>
            <a:endParaRPr lang="en-US" sz="1600" b="0" dirty="0">
              <a:solidFill>
                <a:srgbClr val="131313"/>
              </a:solidFill>
              <a:latin typeface="Futura Bk BT"/>
            </a:endParaRPr>
          </a:p>
          <a:p>
            <a:pPr>
              <a:lnSpc>
                <a:spcPct val="85000"/>
              </a:lnSpc>
            </a:pPr>
            <a:r>
              <a:rPr lang="en-US" b="0" dirty="0">
                <a:solidFill>
                  <a:srgbClr val="131313"/>
                </a:solidFill>
                <a:latin typeface="Futura Bk BT"/>
              </a:rPr>
              <a:t>Chronic hemolysis - increased bilirubin</a:t>
            </a:r>
            <a:endParaRPr lang="en-US" sz="1600" b="0" dirty="0">
              <a:solidFill>
                <a:srgbClr val="131313"/>
              </a:solidFill>
            </a:endParaRPr>
          </a:p>
          <a:p>
            <a:r>
              <a:rPr lang="en-US" b="0" dirty="0">
                <a:solidFill>
                  <a:srgbClr val="131313"/>
                </a:solidFill>
                <a:latin typeface="Futura Bk BT"/>
              </a:rPr>
              <a:t>Can become stuck and form plugs in small blood vessels</a:t>
            </a:r>
            <a:endParaRPr lang="en-US" sz="2800" b="0" dirty="0">
              <a:solidFill>
                <a:srgbClr val="131313"/>
              </a:solidFill>
              <a:latin typeface="Futura Bk BT"/>
            </a:endParaRPr>
          </a:p>
        </p:txBody>
      </p:sp>
      <p:graphicFrame>
        <p:nvGraphicFramePr>
          <p:cNvPr id="94210" name="Object 1026"/>
          <p:cNvGraphicFramePr>
            <a:graphicFrameLocks noChangeAspect="1"/>
          </p:cNvGraphicFramePr>
          <p:nvPr/>
        </p:nvGraphicFramePr>
        <p:xfrm>
          <a:off x="4292600" y="3305175"/>
          <a:ext cx="2109788" cy="1558925"/>
        </p:xfrm>
        <a:graphic>
          <a:graphicData uri="http://schemas.openxmlformats.org/presentationml/2006/ole">
            <mc:AlternateContent xmlns:mc="http://schemas.openxmlformats.org/markup-compatibility/2006">
              <mc:Choice xmlns:v="urn:schemas-microsoft-com:vml" Requires="v">
                <p:oleObj name="Image" r:id="rId7" imgW="11887200" imgH="8229600" progId="">
                  <p:embed/>
                </p:oleObj>
              </mc:Choice>
              <mc:Fallback>
                <p:oleObj name="Image" r:id="rId7" imgW="11887200" imgH="8229600" progId="">
                  <p:embed/>
                  <p:pic>
                    <p:nvPicPr>
                      <p:cNvPr id="94210" name="Object 1026"/>
                      <p:cNvPicPr>
                        <a:picLocks noChangeAspect="1" noChangeArrowheads="1"/>
                      </p:cNvPicPr>
                      <p:nvPr/>
                    </p:nvPicPr>
                    <p:blipFill>
                      <a:blip r:embed="rId4">
                        <a:extLst>
                          <a:ext uri="{28A0092B-C50C-407E-A947-70E740481C1C}">
                            <a14:useLocalDpi xmlns:a14="http://schemas.microsoft.com/office/drawing/2010/main" val="0"/>
                          </a:ext>
                        </a:extLst>
                      </a:blip>
                      <a:srcRect l="41814" t="11635" r="24922" b="52759"/>
                      <a:stretch>
                        <a:fillRect/>
                      </a:stretch>
                    </p:blipFill>
                    <p:spPr bwMode="auto">
                      <a:xfrm>
                        <a:off x="4292600" y="3305175"/>
                        <a:ext cx="2109788" cy="1558925"/>
                      </a:xfrm>
                      <a:prstGeom prst="rect">
                        <a:avLst/>
                      </a:prstGeom>
                      <a:noFill/>
                      <a:ln w="2857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nvGrpSpPr>
          <p:cNvPr id="4" name="Group 48"/>
          <p:cNvGrpSpPr>
            <a:grpSpLocks/>
          </p:cNvGrpSpPr>
          <p:nvPr/>
        </p:nvGrpSpPr>
        <p:grpSpPr bwMode="auto">
          <a:xfrm rot="908063">
            <a:off x="4481513" y="3895725"/>
            <a:ext cx="384175" cy="198438"/>
            <a:chOff x="2759" y="2454"/>
            <a:chExt cx="242" cy="125"/>
          </a:xfrm>
        </p:grpSpPr>
        <p:sp>
          <p:nvSpPr>
            <p:cNvPr id="5166" name="AutoShape 46"/>
            <p:cNvSpPr>
              <a:spLocks noChangeAspect="1" noChangeArrowheads="1"/>
            </p:cNvSpPr>
            <p:nvPr/>
          </p:nvSpPr>
          <p:spPr bwMode="auto">
            <a:xfrm rot="7416500">
              <a:off x="2862" y="2440"/>
              <a:ext cx="125" cy="153"/>
            </a:xfrm>
            <a:prstGeom prst="triangle">
              <a:avLst>
                <a:gd name="adj" fmla="val 50000"/>
              </a:avLst>
            </a:prstGeom>
            <a:solidFill>
              <a:schemeClr val="tx1"/>
            </a:solidFill>
            <a:ln w="9525">
              <a:noFill/>
              <a:miter lim="800000"/>
              <a:headEnd/>
              <a:tailEnd/>
            </a:ln>
            <a:effectLst/>
          </p:spPr>
          <p:txBody>
            <a:bodyPr wrap="none" anchor="ctr"/>
            <a:lstStyle/>
            <a:p>
              <a:endParaRPr lang="en-US" dirty="0"/>
            </a:p>
          </p:txBody>
        </p:sp>
        <p:sp>
          <p:nvSpPr>
            <p:cNvPr id="5167" name="Line 47"/>
            <p:cNvSpPr>
              <a:spLocks noChangeAspect="1" noChangeShapeType="1"/>
            </p:cNvSpPr>
            <p:nvPr/>
          </p:nvSpPr>
          <p:spPr bwMode="auto">
            <a:xfrm rot="7416500">
              <a:off x="2831" y="2387"/>
              <a:ext cx="0" cy="144"/>
            </a:xfrm>
            <a:prstGeom prst="line">
              <a:avLst/>
            </a:prstGeom>
            <a:noFill/>
            <a:ln w="76200">
              <a:solidFill>
                <a:schemeClr val="tx1"/>
              </a:solidFill>
              <a:round/>
              <a:headEnd/>
              <a:tailEnd/>
            </a:ln>
            <a:effectLst/>
          </p:spPr>
          <p:txBody>
            <a:bodyPr wrap="none" anchor="ctr"/>
            <a:lstStyle/>
            <a:p>
              <a:endParaRPr lang="en-US" dirty="0"/>
            </a:p>
          </p:txBody>
        </p:sp>
      </p:grpSp>
      <p:grpSp>
        <p:nvGrpSpPr>
          <p:cNvPr id="5" name="Group 49"/>
          <p:cNvGrpSpPr>
            <a:grpSpLocks/>
          </p:cNvGrpSpPr>
          <p:nvPr/>
        </p:nvGrpSpPr>
        <p:grpSpPr bwMode="auto">
          <a:xfrm rot="908063">
            <a:off x="5459413" y="4340225"/>
            <a:ext cx="384175" cy="198438"/>
            <a:chOff x="2759" y="2454"/>
            <a:chExt cx="242" cy="125"/>
          </a:xfrm>
        </p:grpSpPr>
        <p:sp>
          <p:nvSpPr>
            <p:cNvPr id="5170" name="AutoShape 50"/>
            <p:cNvSpPr>
              <a:spLocks noChangeAspect="1" noChangeArrowheads="1"/>
            </p:cNvSpPr>
            <p:nvPr/>
          </p:nvSpPr>
          <p:spPr bwMode="auto">
            <a:xfrm rot="7416500">
              <a:off x="2862" y="2440"/>
              <a:ext cx="125" cy="153"/>
            </a:xfrm>
            <a:prstGeom prst="triangle">
              <a:avLst>
                <a:gd name="adj" fmla="val 50000"/>
              </a:avLst>
            </a:prstGeom>
            <a:solidFill>
              <a:schemeClr val="tx1"/>
            </a:solidFill>
            <a:ln w="9525">
              <a:noFill/>
              <a:miter lim="800000"/>
              <a:headEnd/>
              <a:tailEnd/>
            </a:ln>
            <a:effectLst/>
          </p:spPr>
          <p:txBody>
            <a:bodyPr wrap="none" anchor="ctr"/>
            <a:lstStyle/>
            <a:p>
              <a:endParaRPr lang="en-US" dirty="0"/>
            </a:p>
          </p:txBody>
        </p:sp>
        <p:sp>
          <p:nvSpPr>
            <p:cNvPr id="5171" name="Line 51"/>
            <p:cNvSpPr>
              <a:spLocks noChangeAspect="1" noChangeShapeType="1"/>
            </p:cNvSpPr>
            <p:nvPr/>
          </p:nvSpPr>
          <p:spPr bwMode="auto">
            <a:xfrm rot="7416500">
              <a:off x="2831" y="2387"/>
              <a:ext cx="0" cy="144"/>
            </a:xfrm>
            <a:prstGeom prst="line">
              <a:avLst/>
            </a:prstGeom>
            <a:noFill/>
            <a:ln w="76200">
              <a:solidFill>
                <a:schemeClr val="tx1"/>
              </a:solidFill>
              <a:round/>
              <a:headEnd/>
              <a:tailEnd/>
            </a:ln>
            <a:effectLst/>
          </p:spPr>
          <p:txBody>
            <a:bodyPr wrap="none" anchor="ctr"/>
            <a:lstStyle/>
            <a:p>
              <a:endParaRPr lang="en-US" dirty="0"/>
            </a:p>
          </p:txBody>
        </p:sp>
      </p:grpSp>
      <p:grpSp>
        <p:nvGrpSpPr>
          <p:cNvPr id="6" name="Group 60"/>
          <p:cNvGrpSpPr>
            <a:grpSpLocks/>
          </p:cNvGrpSpPr>
          <p:nvPr/>
        </p:nvGrpSpPr>
        <p:grpSpPr bwMode="auto">
          <a:xfrm>
            <a:off x="6546850" y="3514725"/>
            <a:ext cx="198438" cy="341313"/>
            <a:chOff x="4124" y="2214"/>
            <a:chExt cx="125" cy="215"/>
          </a:xfrm>
        </p:grpSpPr>
        <p:sp>
          <p:nvSpPr>
            <p:cNvPr id="5173" name="AutoShape 53"/>
            <p:cNvSpPr>
              <a:spLocks noChangeAspect="1" noChangeArrowheads="1"/>
            </p:cNvSpPr>
            <p:nvPr/>
          </p:nvSpPr>
          <p:spPr bwMode="auto">
            <a:xfrm rot="-13369910">
              <a:off x="4124" y="2276"/>
              <a:ext cx="125" cy="153"/>
            </a:xfrm>
            <a:prstGeom prst="triangle">
              <a:avLst>
                <a:gd name="adj" fmla="val 50000"/>
              </a:avLst>
            </a:prstGeom>
            <a:solidFill>
              <a:schemeClr val="tx1"/>
            </a:solidFill>
            <a:ln w="9525">
              <a:noFill/>
              <a:miter lim="800000"/>
              <a:headEnd/>
              <a:tailEnd/>
            </a:ln>
            <a:effectLst/>
          </p:spPr>
          <p:txBody>
            <a:bodyPr wrap="none" anchor="ctr"/>
            <a:lstStyle/>
            <a:p>
              <a:endParaRPr lang="en-US" dirty="0"/>
            </a:p>
          </p:txBody>
        </p:sp>
        <p:sp>
          <p:nvSpPr>
            <p:cNvPr id="5174" name="Line 54"/>
            <p:cNvSpPr>
              <a:spLocks noChangeAspect="1" noChangeShapeType="1"/>
            </p:cNvSpPr>
            <p:nvPr/>
          </p:nvSpPr>
          <p:spPr bwMode="auto">
            <a:xfrm rot="-13369910">
              <a:off x="4125" y="2214"/>
              <a:ext cx="0" cy="144"/>
            </a:xfrm>
            <a:prstGeom prst="line">
              <a:avLst/>
            </a:prstGeom>
            <a:noFill/>
            <a:ln w="76200">
              <a:solidFill>
                <a:schemeClr val="tx1"/>
              </a:solidFill>
              <a:round/>
              <a:headEnd/>
              <a:tailEnd/>
            </a:ln>
            <a:effectLst/>
          </p:spPr>
          <p:txBody>
            <a:bodyPr wrap="none" anchor="ctr"/>
            <a:lstStyle/>
            <a:p>
              <a:endParaRPr lang="en-US" dirty="0"/>
            </a:p>
          </p:txBody>
        </p:sp>
      </p:grpSp>
      <p:grpSp>
        <p:nvGrpSpPr>
          <p:cNvPr id="7" name="Group 61"/>
          <p:cNvGrpSpPr>
            <a:grpSpLocks/>
          </p:cNvGrpSpPr>
          <p:nvPr/>
        </p:nvGrpSpPr>
        <p:grpSpPr bwMode="auto">
          <a:xfrm>
            <a:off x="7412038" y="4862513"/>
            <a:ext cx="225425" cy="366712"/>
            <a:chOff x="4669" y="3063"/>
            <a:chExt cx="141" cy="231"/>
          </a:xfrm>
        </p:grpSpPr>
        <p:sp>
          <p:nvSpPr>
            <p:cNvPr id="5177" name="AutoShape 57"/>
            <p:cNvSpPr>
              <a:spLocks noChangeAspect="1" noChangeArrowheads="1"/>
            </p:cNvSpPr>
            <p:nvPr/>
          </p:nvSpPr>
          <p:spPr bwMode="auto">
            <a:xfrm rot="-8224409">
              <a:off x="4669" y="3141"/>
              <a:ext cx="125" cy="153"/>
            </a:xfrm>
            <a:prstGeom prst="triangle">
              <a:avLst>
                <a:gd name="adj" fmla="val 50000"/>
              </a:avLst>
            </a:prstGeom>
            <a:solidFill>
              <a:schemeClr val="tx1"/>
            </a:solidFill>
            <a:ln w="9525">
              <a:noFill/>
              <a:miter lim="800000"/>
              <a:headEnd/>
              <a:tailEnd/>
            </a:ln>
            <a:effectLst/>
          </p:spPr>
          <p:txBody>
            <a:bodyPr wrap="none" anchor="ctr"/>
            <a:lstStyle/>
            <a:p>
              <a:endParaRPr lang="en-US" dirty="0"/>
            </a:p>
          </p:txBody>
        </p:sp>
        <p:sp>
          <p:nvSpPr>
            <p:cNvPr id="5178" name="Line 58"/>
            <p:cNvSpPr>
              <a:spLocks noChangeAspect="1" noChangeShapeType="1"/>
            </p:cNvSpPr>
            <p:nvPr/>
          </p:nvSpPr>
          <p:spPr bwMode="auto">
            <a:xfrm rot="-8224409">
              <a:off x="4810" y="3063"/>
              <a:ext cx="0" cy="144"/>
            </a:xfrm>
            <a:prstGeom prst="line">
              <a:avLst/>
            </a:prstGeom>
            <a:noFill/>
            <a:ln w="76200">
              <a:solidFill>
                <a:schemeClr val="tx1"/>
              </a:solidFill>
              <a:round/>
              <a:headEnd/>
              <a:tailEnd/>
            </a:ln>
            <a:effectLst/>
          </p:spPr>
          <p:txBody>
            <a:bodyPr wrap="none" anchor="ctr"/>
            <a:lstStyle/>
            <a:p>
              <a:endParaRPr lang="en-US" dirty="0"/>
            </a:p>
          </p:txBody>
        </p:sp>
      </p:grpSp>
      <p:graphicFrame>
        <p:nvGraphicFramePr>
          <p:cNvPr id="94211" name="Object 1027"/>
          <p:cNvGraphicFramePr>
            <a:graphicFrameLocks noChangeAspect="1"/>
          </p:cNvGraphicFramePr>
          <p:nvPr/>
        </p:nvGraphicFramePr>
        <p:xfrm>
          <a:off x="361950" y="171450"/>
          <a:ext cx="849313" cy="1066800"/>
        </p:xfrm>
        <a:graphic>
          <a:graphicData uri="http://schemas.openxmlformats.org/presentationml/2006/ole">
            <mc:AlternateContent xmlns:mc="http://schemas.openxmlformats.org/markup-compatibility/2006">
              <mc:Choice xmlns:v="urn:schemas-microsoft-com:vml" Requires="v">
                <p:oleObj name="Image" r:id="rId8" imgW="914400" imgH="914400" progId="">
                  <p:embed/>
                </p:oleObj>
              </mc:Choice>
              <mc:Fallback>
                <p:oleObj name="Image" r:id="rId8" imgW="914400" imgH="914400" progId="">
                  <p:embed/>
                  <p:pic>
                    <p:nvPicPr>
                      <p:cNvPr id="94211" name="Object 102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1950" y="171450"/>
                        <a:ext cx="849313" cy="1066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093131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499"/>
                                          </p:stCondLst>
                                        </p:cTn>
                                        <p:tgtEl>
                                          <p:spTgt spid="2"/>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0"/>
                                  </p:stCondLst>
                                  <p:childTnLst>
                                    <p:set>
                                      <p:cBhvr>
                                        <p:cTn id="9" dur="1" fill="hold">
                                          <p:stCondLst>
                                            <p:cond delay="499"/>
                                          </p:stCondLst>
                                        </p:cTn>
                                        <p:tgtEl>
                                          <p:spTgt spid="3"/>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500"/>
                                  </p:stCondLst>
                                  <p:childTnLst>
                                    <p:set>
                                      <p:cBhvr>
                                        <p:cTn id="12" dur="1" fill="hold">
                                          <p:stCondLst>
                                            <p:cond delay="499"/>
                                          </p:stCondLst>
                                        </p:cTn>
                                        <p:tgtEl>
                                          <p:spTgt spid="7"/>
                                        </p:tgtEl>
                                        <p:attrNameLst>
                                          <p:attrName>style.visibility</p:attrName>
                                        </p:attrNameLst>
                                      </p:cBhvr>
                                      <p:to>
                                        <p:strVal val="visible"/>
                                      </p:to>
                                    </p:set>
                                  </p:childTnLst>
                                </p:cTn>
                              </p:par>
                            </p:childTnLst>
                          </p:cTn>
                        </p:par>
                        <p:par>
                          <p:cTn id="13" fill="hold">
                            <p:stCondLst>
                              <p:cond delay="2500"/>
                            </p:stCondLst>
                            <p:childTnLst>
                              <p:par>
                                <p:cTn id="14" presetID="1" presetClass="entr" presetSubtype="0" fill="hold" nodeType="afterEffect">
                                  <p:stCondLst>
                                    <p:cond delay="0"/>
                                  </p:stCondLst>
                                  <p:childTnLst>
                                    <p:set>
                                      <p:cBhvr>
                                        <p:cTn id="15" dur="1" fill="hold">
                                          <p:stCondLst>
                                            <p:cond delay="499"/>
                                          </p:stCondLst>
                                        </p:cTn>
                                        <p:tgtEl>
                                          <p:spTgt spid="6"/>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nodeType="afterEffect">
                                  <p:stCondLst>
                                    <p:cond delay="500"/>
                                  </p:stCondLst>
                                  <p:childTnLst>
                                    <p:set>
                                      <p:cBhvr>
                                        <p:cTn id="18" dur="1" fill="hold">
                                          <p:stCondLst>
                                            <p:cond delay="499"/>
                                          </p:stCondLst>
                                        </p:cTn>
                                        <p:tgtEl>
                                          <p:spTgt spid="4"/>
                                        </p:tgtEl>
                                        <p:attrNameLst>
                                          <p:attrName>style.visibility</p:attrName>
                                        </p:attrNameLst>
                                      </p:cBhvr>
                                      <p:to>
                                        <p:strVal val="visible"/>
                                      </p:to>
                                    </p:set>
                                  </p:childTnLst>
                                </p:cTn>
                              </p:par>
                            </p:childTnLst>
                          </p:cTn>
                        </p:par>
                        <p:par>
                          <p:cTn id="19" fill="hold">
                            <p:stCondLst>
                              <p:cond delay="4000"/>
                            </p:stCondLst>
                            <p:childTnLst>
                              <p:par>
                                <p:cTn id="20" presetID="1" presetClass="entr" presetSubtype="0" fill="hold" nodeType="afterEffect">
                                  <p:stCondLst>
                                    <p:cond delay="0"/>
                                  </p:stCondLst>
                                  <p:childTnLst>
                                    <p:set>
                                      <p:cBhvr>
                                        <p:cTn id="21"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16D4A-3BA7-7819-E5BE-8996848F73D2}"/>
              </a:ext>
            </a:extLst>
          </p:cNvPr>
          <p:cNvSpPr>
            <a:spLocks noGrp="1"/>
          </p:cNvSpPr>
          <p:nvPr>
            <p:ph type="title"/>
          </p:nvPr>
        </p:nvSpPr>
        <p:spPr>
          <a:xfrm>
            <a:off x="495300" y="13855"/>
            <a:ext cx="8153400" cy="1066800"/>
          </a:xfrm>
        </p:spPr>
        <p:txBody>
          <a:bodyPr/>
          <a:lstStyle/>
          <a:p>
            <a:r>
              <a:rPr lang="en-US" dirty="0"/>
              <a:t>Pathophysiology of Sickle Cell Disease</a:t>
            </a:r>
          </a:p>
        </p:txBody>
      </p:sp>
      <p:sp>
        <p:nvSpPr>
          <p:cNvPr id="3" name="Content Placeholder 2">
            <a:extLst>
              <a:ext uri="{FF2B5EF4-FFF2-40B4-BE49-F238E27FC236}">
                <a16:creationId xmlns:a16="http://schemas.microsoft.com/office/drawing/2014/main" id="{AA5A6A13-80F2-EBE5-AD3F-B400C1708505}"/>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B90ECF4F-D9F2-9474-C438-DD36FC7B8D33}"/>
              </a:ext>
            </a:extLst>
          </p:cNvPr>
          <p:cNvPicPr>
            <a:picLocks noChangeAspect="1"/>
          </p:cNvPicPr>
          <p:nvPr/>
        </p:nvPicPr>
        <p:blipFill rotWithShape="1">
          <a:blip r:embed="rId3">
            <a:extLst>
              <a:ext uri="{28A0092B-C50C-407E-A947-70E740481C1C}">
                <a14:useLocalDpi xmlns:a14="http://schemas.microsoft.com/office/drawing/2010/main"/>
              </a:ext>
            </a:extLst>
          </a:blip>
          <a:srcRect r="-518" b="-848"/>
          <a:stretch/>
        </p:blipFill>
        <p:spPr>
          <a:xfrm>
            <a:off x="914400" y="962524"/>
            <a:ext cx="7391400" cy="5721331"/>
          </a:xfrm>
          <a:prstGeom prst="rect">
            <a:avLst/>
          </a:prstGeom>
        </p:spPr>
      </p:pic>
      <p:sp>
        <p:nvSpPr>
          <p:cNvPr id="5" name="TextBox 4">
            <a:extLst>
              <a:ext uri="{FF2B5EF4-FFF2-40B4-BE49-F238E27FC236}">
                <a16:creationId xmlns:a16="http://schemas.microsoft.com/office/drawing/2014/main" id="{D895BC8C-1C7F-64FE-9507-2B107F7A9BC4}"/>
              </a:ext>
            </a:extLst>
          </p:cNvPr>
          <p:cNvSpPr txBox="1"/>
          <p:nvPr/>
        </p:nvSpPr>
        <p:spPr>
          <a:xfrm>
            <a:off x="4572000" y="6590497"/>
            <a:ext cx="4758995" cy="276999"/>
          </a:xfrm>
          <a:prstGeom prst="rect">
            <a:avLst/>
          </a:prstGeom>
          <a:noFill/>
        </p:spPr>
        <p:txBody>
          <a:bodyPr wrap="none" rtlCol="0">
            <a:spAutoFit/>
          </a:bodyPr>
          <a:lstStyle/>
          <a:p>
            <a:r>
              <a:rPr lang="en-US" sz="1200" dirty="0">
                <a:solidFill>
                  <a:srgbClr val="FCFCFC"/>
                </a:solidFill>
                <a:latin typeface="Arial" panose="020B0604020202020204" pitchFamily="34" charset="0"/>
                <a:cs typeface="Arial" panose="020B0604020202020204" pitchFamily="34" charset="0"/>
                <a:hlinkClick r:id="rId4" tooltip="Go to table of contents for this volume/issue">
                  <a:extLst>
                    <a:ext uri="{A12FA001-AC4F-418D-AE19-62706E023703}">
                      <ahyp:hlinkClr xmlns:ahyp="http://schemas.microsoft.com/office/drawing/2018/hyperlinkcolor" val="tx"/>
                    </a:ext>
                  </a:extLst>
                </a:hlinkClick>
              </a:rPr>
              <a:t>Volume 376, Issue 9757</a:t>
            </a:r>
            <a:r>
              <a:rPr lang="en-US" sz="1200" dirty="0">
                <a:solidFill>
                  <a:srgbClr val="FCFCFC"/>
                </a:solidFill>
                <a:latin typeface="Arial" panose="020B0604020202020204" pitchFamily="34" charset="0"/>
                <a:cs typeface="Arial" panose="020B0604020202020204" pitchFamily="34" charset="0"/>
              </a:rPr>
              <a:t>, 11–17 December 2010, Pages 2018-2031</a:t>
            </a:r>
          </a:p>
        </p:txBody>
      </p:sp>
      <p:sp>
        <p:nvSpPr>
          <p:cNvPr id="7" name="TextBox 6">
            <a:extLst>
              <a:ext uri="{FF2B5EF4-FFF2-40B4-BE49-F238E27FC236}">
                <a16:creationId xmlns:a16="http://schemas.microsoft.com/office/drawing/2014/main" id="{F3108A16-CC68-CD91-FF4C-CF5487216798}"/>
              </a:ext>
            </a:extLst>
          </p:cNvPr>
          <p:cNvSpPr txBox="1"/>
          <p:nvPr/>
        </p:nvSpPr>
        <p:spPr>
          <a:xfrm>
            <a:off x="6096000" y="6550223"/>
            <a:ext cx="3581400"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Lancet. 2010;376(9757):2018–2031</a:t>
            </a:r>
          </a:p>
        </p:txBody>
      </p:sp>
    </p:spTree>
    <p:extLst>
      <p:ext uri="{BB962C8B-B14F-4D97-AF65-F5344CB8AC3E}">
        <p14:creationId xmlns:p14="http://schemas.microsoft.com/office/powerpoint/2010/main" val="1301818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a:extLst>
              <a:ext uri="{FF2B5EF4-FFF2-40B4-BE49-F238E27FC236}">
                <a16:creationId xmlns:a16="http://schemas.microsoft.com/office/drawing/2014/main" id="{38972592-F658-E6CD-BA70-B227021D168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48400" y="6058233"/>
            <a:ext cx="990600" cy="303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2" name="Picture 3">
            <a:extLst>
              <a:ext uri="{FF2B5EF4-FFF2-40B4-BE49-F238E27FC236}">
                <a16:creationId xmlns:a16="http://schemas.microsoft.com/office/drawing/2014/main" id="{9E1EEE61-5EEC-B130-3245-C2F3D52859A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057400" y="1189945"/>
            <a:ext cx="4038600" cy="5267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4">
            <a:extLst>
              <a:ext uri="{FF2B5EF4-FFF2-40B4-BE49-F238E27FC236}">
                <a16:creationId xmlns:a16="http://schemas.microsoft.com/office/drawing/2014/main" id="{5AAE4F83-3CC0-D7E3-CD0C-FE8434414EE6}"/>
              </a:ext>
            </a:extLst>
          </p:cNvPr>
          <p:cNvSpPr txBox="1">
            <a:spLocks noChangeArrowheads="1"/>
          </p:cNvSpPr>
          <p:nvPr/>
        </p:nvSpPr>
        <p:spPr bwMode="auto">
          <a:xfrm>
            <a:off x="6096000" y="6571043"/>
            <a:ext cx="3048000" cy="303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Times" pitchFamily="2" charset="0"/>
              <a:buChar char="•"/>
              <a:tabLst>
                <a:tab pos="723900" algn="l"/>
                <a:tab pos="1447800" algn="l"/>
                <a:tab pos="2171700" algn="l"/>
                <a:tab pos="2895600" algn="l"/>
                <a:tab pos="3619500" algn="l"/>
              </a:tabLst>
              <a:defRPr sz="2400">
                <a:solidFill>
                  <a:srgbClr val="131313"/>
                </a:solidFill>
                <a:latin typeface="Arial" panose="020B0604020202020204" pitchFamily="34" charset="0"/>
                <a:ea typeface="Osaka" charset="-128"/>
              </a:defRPr>
            </a:lvl1pPr>
            <a:lvl2pPr marL="742950" indent="-285750">
              <a:spcBef>
                <a:spcPct val="20000"/>
              </a:spcBef>
              <a:buFont typeface="Times" pitchFamily="2" charset="0"/>
              <a:buChar char="•"/>
              <a:tabLst>
                <a:tab pos="723900" algn="l"/>
                <a:tab pos="1447800" algn="l"/>
                <a:tab pos="2171700" algn="l"/>
                <a:tab pos="2895600" algn="l"/>
                <a:tab pos="3619500" algn="l"/>
              </a:tabLst>
              <a:defRPr sz="2200">
                <a:solidFill>
                  <a:srgbClr val="131313"/>
                </a:solidFill>
                <a:latin typeface="Arial" panose="020B0604020202020204" pitchFamily="34" charset="0"/>
                <a:ea typeface="Osaka" charset="-128"/>
              </a:defRPr>
            </a:lvl2pPr>
            <a:lvl3pPr marL="1143000" indent="-228600">
              <a:spcBef>
                <a:spcPct val="20000"/>
              </a:spcBef>
              <a:buFont typeface="Times" pitchFamily="2" charset="0"/>
              <a:buChar char="•"/>
              <a:tabLst>
                <a:tab pos="723900" algn="l"/>
                <a:tab pos="1447800" algn="l"/>
                <a:tab pos="2171700" algn="l"/>
                <a:tab pos="2895600" algn="l"/>
                <a:tab pos="3619500" algn="l"/>
              </a:tabLst>
              <a:defRPr sz="2000">
                <a:solidFill>
                  <a:srgbClr val="131313"/>
                </a:solidFill>
                <a:latin typeface="Arial" panose="020B0604020202020204" pitchFamily="34" charset="0"/>
                <a:ea typeface="Osaka" charset="-128"/>
              </a:defRPr>
            </a:lvl3pPr>
            <a:lvl4pPr marL="1600200" indent="-228600">
              <a:spcBef>
                <a:spcPct val="20000"/>
              </a:spcBef>
              <a:buFont typeface="Times" pitchFamily="2" charset="0"/>
              <a:buChar char="•"/>
              <a:tabLst>
                <a:tab pos="723900" algn="l"/>
                <a:tab pos="1447800" algn="l"/>
                <a:tab pos="2171700" algn="l"/>
                <a:tab pos="2895600" algn="l"/>
                <a:tab pos="3619500" algn="l"/>
              </a:tabLst>
              <a:defRPr>
                <a:solidFill>
                  <a:srgbClr val="131313"/>
                </a:solidFill>
                <a:latin typeface="Arial" panose="020B0604020202020204" pitchFamily="34" charset="0"/>
                <a:ea typeface="Osaka" charset="-128"/>
              </a:defRPr>
            </a:lvl4pPr>
            <a:lvl5pPr marL="2057400" indent="-228600">
              <a:spcBef>
                <a:spcPct val="20000"/>
              </a:spcBef>
              <a:buFont typeface="Times" pitchFamily="2" charset="0"/>
              <a:buChar char="•"/>
              <a:tabLst>
                <a:tab pos="723900" algn="l"/>
                <a:tab pos="1447800" algn="l"/>
                <a:tab pos="2171700" algn="l"/>
                <a:tab pos="2895600" algn="l"/>
                <a:tab pos="3619500" algn="l"/>
              </a:tabLst>
              <a:defRPr sz="1600">
                <a:solidFill>
                  <a:srgbClr val="131313"/>
                </a:solidFill>
                <a:latin typeface="Arial" panose="020B0604020202020204" pitchFamily="34" charset="0"/>
                <a:ea typeface="Osaka" charset="-128"/>
              </a:defRPr>
            </a:lvl5pPr>
            <a:lvl6pPr marL="2514600" indent="-228600" eaLnBrk="0" fontAlgn="base" hangingPunct="0">
              <a:spcBef>
                <a:spcPct val="20000"/>
              </a:spcBef>
              <a:spcAft>
                <a:spcPct val="0"/>
              </a:spcAft>
              <a:buFont typeface="Times" pitchFamily="2" charset="0"/>
              <a:buChar char="•"/>
              <a:tabLst>
                <a:tab pos="723900" algn="l"/>
                <a:tab pos="1447800" algn="l"/>
                <a:tab pos="2171700" algn="l"/>
                <a:tab pos="2895600" algn="l"/>
                <a:tab pos="3619500" algn="l"/>
              </a:tabLst>
              <a:defRPr sz="1600">
                <a:solidFill>
                  <a:srgbClr val="131313"/>
                </a:solidFill>
                <a:latin typeface="Arial" panose="020B0604020202020204" pitchFamily="34" charset="0"/>
                <a:ea typeface="Osaka" charset="-128"/>
              </a:defRPr>
            </a:lvl6pPr>
            <a:lvl7pPr marL="2971800" indent="-228600" eaLnBrk="0" fontAlgn="base" hangingPunct="0">
              <a:spcBef>
                <a:spcPct val="20000"/>
              </a:spcBef>
              <a:spcAft>
                <a:spcPct val="0"/>
              </a:spcAft>
              <a:buFont typeface="Times" pitchFamily="2" charset="0"/>
              <a:buChar char="•"/>
              <a:tabLst>
                <a:tab pos="723900" algn="l"/>
                <a:tab pos="1447800" algn="l"/>
                <a:tab pos="2171700" algn="l"/>
                <a:tab pos="2895600" algn="l"/>
                <a:tab pos="3619500" algn="l"/>
              </a:tabLst>
              <a:defRPr sz="1600">
                <a:solidFill>
                  <a:srgbClr val="131313"/>
                </a:solidFill>
                <a:latin typeface="Arial" panose="020B0604020202020204" pitchFamily="34" charset="0"/>
                <a:ea typeface="Osaka" charset="-128"/>
              </a:defRPr>
            </a:lvl7pPr>
            <a:lvl8pPr marL="3429000" indent="-228600" eaLnBrk="0" fontAlgn="base" hangingPunct="0">
              <a:spcBef>
                <a:spcPct val="20000"/>
              </a:spcBef>
              <a:spcAft>
                <a:spcPct val="0"/>
              </a:spcAft>
              <a:buFont typeface="Times" pitchFamily="2" charset="0"/>
              <a:buChar char="•"/>
              <a:tabLst>
                <a:tab pos="723900" algn="l"/>
                <a:tab pos="1447800" algn="l"/>
                <a:tab pos="2171700" algn="l"/>
                <a:tab pos="2895600" algn="l"/>
                <a:tab pos="3619500" algn="l"/>
              </a:tabLst>
              <a:defRPr sz="1600">
                <a:solidFill>
                  <a:srgbClr val="131313"/>
                </a:solidFill>
                <a:latin typeface="Arial" panose="020B0604020202020204" pitchFamily="34" charset="0"/>
                <a:ea typeface="Osaka" charset="-128"/>
              </a:defRPr>
            </a:lvl8pPr>
            <a:lvl9pPr marL="3886200" indent="-228600" eaLnBrk="0" fontAlgn="base" hangingPunct="0">
              <a:spcBef>
                <a:spcPct val="20000"/>
              </a:spcBef>
              <a:spcAft>
                <a:spcPct val="0"/>
              </a:spcAft>
              <a:buFont typeface="Times" pitchFamily="2" charset="0"/>
              <a:buChar char="•"/>
              <a:tabLst>
                <a:tab pos="723900" algn="l"/>
                <a:tab pos="1447800" algn="l"/>
                <a:tab pos="2171700" algn="l"/>
                <a:tab pos="2895600" algn="l"/>
                <a:tab pos="3619500" algn="l"/>
              </a:tabLst>
              <a:defRPr sz="1600">
                <a:solidFill>
                  <a:srgbClr val="131313"/>
                </a:solidFill>
                <a:latin typeface="Arial" panose="020B0604020202020204" pitchFamily="34" charset="0"/>
                <a:ea typeface="Osaka" charset="-128"/>
              </a:defRPr>
            </a:lvl9pPr>
          </a:lstStyle>
          <a:p>
            <a:pPr algn="ctr">
              <a:spcBef>
                <a:spcPct val="0"/>
              </a:spcBef>
              <a:buFontTx/>
              <a:buNone/>
            </a:pPr>
            <a:r>
              <a:rPr lang="en-GB" altLang="en-US" sz="1100" dirty="0">
                <a:ea typeface="ＭＳ Ｐゴシック" panose="020B0600070205080204" pitchFamily="34" charset="-128"/>
                <a:cs typeface="Arial" panose="020B0604020202020204" pitchFamily="34" charset="0"/>
              </a:rPr>
              <a:t>Idowu </a:t>
            </a:r>
            <a:r>
              <a:rPr lang="en-GB" altLang="en-US" sz="1100" dirty="0" err="1">
                <a:ea typeface="ＭＳ Ｐゴシック" panose="020B0600070205080204" pitchFamily="34" charset="-128"/>
                <a:cs typeface="Arial" panose="020B0604020202020204" pitchFamily="34" charset="0"/>
              </a:rPr>
              <a:t>Akinsheye</a:t>
            </a:r>
            <a:r>
              <a:rPr lang="en-GB" altLang="en-US" sz="1100" dirty="0">
                <a:ea typeface="ＭＳ Ｐゴシック" panose="020B0600070205080204" pitchFamily="34" charset="-128"/>
                <a:cs typeface="Arial" panose="020B0604020202020204" pitchFamily="34" charset="0"/>
              </a:rPr>
              <a:t> et al. Blood 2011;118:19-27</a:t>
            </a:r>
          </a:p>
        </p:txBody>
      </p:sp>
      <p:sp>
        <p:nvSpPr>
          <p:cNvPr id="20484" name="Title 1">
            <a:extLst>
              <a:ext uri="{FF2B5EF4-FFF2-40B4-BE49-F238E27FC236}">
                <a16:creationId xmlns:a16="http://schemas.microsoft.com/office/drawing/2014/main" id="{144C4F79-7B5C-5308-B6A8-622D522D5BD7}"/>
              </a:ext>
            </a:extLst>
          </p:cNvPr>
          <p:cNvSpPr>
            <a:spLocks noGrp="1" noChangeArrowheads="1"/>
          </p:cNvSpPr>
          <p:nvPr>
            <p:ph type="title"/>
          </p:nvPr>
        </p:nvSpPr>
        <p:spPr>
          <a:xfrm>
            <a:off x="0" y="9144"/>
            <a:ext cx="9144000" cy="1066800"/>
          </a:xfrm>
        </p:spPr>
        <p:txBody>
          <a:bodyPr/>
          <a:lstStyle/>
          <a:p>
            <a:pPr algn="ctr"/>
            <a:r>
              <a:rPr lang="en-US" altLang="en-US" sz="3400" dirty="0"/>
              <a:t>Clinical Manifestations of Sickle Cell Disease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34087AF9-6DB8-C942-ABA1-4B7B37069643}"/>
              </a:ext>
            </a:extLst>
          </p:cNvPr>
          <p:cNvSpPr>
            <a:spLocks noGrp="1" noChangeArrowheads="1"/>
          </p:cNvSpPr>
          <p:nvPr>
            <p:ph type="title"/>
          </p:nvPr>
        </p:nvSpPr>
        <p:spPr>
          <a:xfrm>
            <a:off x="0" y="140086"/>
            <a:ext cx="9144000" cy="1219200"/>
          </a:xfrm>
        </p:spPr>
        <p:txBody>
          <a:bodyPr/>
          <a:lstStyle/>
          <a:p>
            <a:pPr algn="ctr"/>
            <a:r>
              <a:rPr lang="en-US" altLang="en-US" dirty="0"/>
              <a:t>Median Life Expectancy is ~30 years Shorter than Expected</a:t>
            </a:r>
          </a:p>
        </p:txBody>
      </p:sp>
      <p:pic>
        <p:nvPicPr>
          <p:cNvPr id="24578" name="Picture 7">
            <a:extLst>
              <a:ext uri="{FF2B5EF4-FFF2-40B4-BE49-F238E27FC236}">
                <a16:creationId xmlns:a16="http://schemas.microsoft.com/office/drawing/2014/main" id="{8052BBEC-2236-3644-8C13-53A94E75D1A0}"/>
              </a:ext>
            </a:extLst>
          </p:cNvPr>
          <p:cNvPicPr>
            <a:picLocks noChangeAspect="1" noChangeArrowheads="1"/>
          </p:cNvPicPr>
          <p:nvPr/>
        </p:nvPicPr>
        <p:blipFill>
          <a:blip r:embed="rId3">
            <a:extLst>
              <a:ext uri="{28A0092B-C50C-407E-A947-70E740481C1C}">
                <a14:useLocalDpi xmlns:a14="http://schemas.microsoft.com/office/drawing/2010/main"/>
              </a:ext>
            </a:extLst>
          </a:blip>
          <a:srcRect b="-6292"/>
          <a:stretch>
            <a:fillRect/>
          </a:stretch>
        </p:blipFill>
        <p:spPr bwMode="auto">
          <a:xfrm>
            <a:off x="2070100" y="1502405"/>
            <a:ext cx="5105400" cy="519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Box 8">
            <a:extLst>
              <a:ext uri="{FF2B5EF4-FFF2-40B4-BE49-F238E27FC236}">
                <a16:creationId xmlns:a16="http://schemas.microsoft.com/office/drawing/2014/main" id="{51D44A2E-144B-6B4D-B28D-EF185B7E90BA}"/>
              </a:ext>
            </a:extLst>
          </p:cNvPr>
          <p:cNvSpPr txBox="1">
            <a:spLocks noChangeArrowheads="1"/>
          </p:cNvSpPr>
          <p:nvPr/>
        </p:nvSpPr>
        <p:spPr bwMode="auto">
          <a:xfrm>
            <a:off x="50800" y="6562725"/>
            <a:ext cx="91440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Times" pitchFamily="2" charset="0"/>
              <a:buChar char="•"/>
              <a:defRPr sz="2400">
                <a:solidFill>
                  <a:srgbClr val="131313"/>
                </a:solidFill>
                <a:latin typeface="Arial" panose="020B0604020202020204" pitchFamily="34" charset="0"/>
                <a:ea typeface="Osaka" charset="-128"/>
              </a:defRPr>
            </a:lvl1pPr>
            <a:lvl2pPr marL="742950" indent="-285750">
              <a:spcBef>
                <a:spcPct val="20000"/>
              </a:spcBef>
              <a:buFont typeface="Times" pitchFamily="2" charset="0"/>
              <a:buChar char="•"/>
              <a:defRPr sz="2200">
                <a:solidFill>
                  <a:srgbClr val="131313"/>
                </a:solidFill>
                <a:latin typeface="Arial" panose="020B0604020202020204" pitchFamily="34" charset="0"/>
                <a:ea typeface="Osaka" charset="-128"/>
              </a:defRPr>
            </a:lvl2pPr>
            <a:lvl3pPr marL="1143000" indent="-228600">
              <a:spcBef>
                <a:spcPct val="20000"/>
              </a:spcBef>
              <a:buFont typeface="Times" pitchFamily="2" charset="0"/>
              <a:buChar char="•"/>
              <a:defRPr sz="2000">
                <a:solidFill>
                  <a:srgbClr val="131313"/>
                </a:solidFill>
                <a:latin typeface="Arial" panose="020B0604020202020204" pitchFamily="34" charset="0"/>
                <a:ea typeface="Osaka" charset="-128"/>
              </a:defRPr>
            </a:lvl3pPr>
            <a:lvl4pPr marL="1600200" indent="-228600">
              <a:spcBef>
                <a:spcPct val="20000"/>
              </a:spcBef>
              <a:buFont typeface="Times" pitchFamily="2" charset="0"/>
              <a:buChar char="•"/>
              <a:defRPr>
                <a:solidFill>
                  <a:srgbClr val="131313"/>
                </a:solidFill>
                <a:latin typeface="Arial" panose="020B0604020202020204" pitchFamily="34" charset="0"/>
                <a:ea typeface="Osaka" charset="-128"/>
              </a:defRPr>
            </a:lvl4pPr>
            <a:lvl5pPr marL="2057400" indent="-228600">
              <a:spcBef>
                <a:spcPct val="20000"/>
              </a:spcBef>
              <a:buFont typeface="Times" pitchFamily="2" charset="0"/>
              <a:buChar char="•"/>
              <a:defRPr sz="1600">
                <a:solidFill>
                  <a:srgbClr val="131313"/>
                </a:solidFill>
                <a:latin typeface="Arial" panose="020B0604020202020204" pitchFamily="34" charset="0"/>
                <a:ea typeface="Osaka" charset="-128"/>
              </a:defRPr>
            </a:lvl5pPr>
            <a:lvl6pPr marL="2514600" indent="-228600" eaLnBrk="0" fontAlgn="base" hangingPunct="0">
              <a:spcBef>
                <a:spcPct val="20000"/>
              </a:spcBef>
              <a:spcAft>
                <a:spcPct val="0"/>
              </a:spcAft>
              <a:buFont typeface="Times" pitchFamily="2" charset="0"/>
              <a:buChar char="•"/>
              <a:defRPr sz="1600">
                <a:solidFill>
                  <a:srgbClr val="131313"/>
                </a:solidFill>
                <a:latin typeface="Arial" panose="020B0604020202020204" pitchFamily="34" charset="0"/>
                <a:ea typeface="Osaka" charset="-128"/>
              </a:defRPr>
            </a:lvl6pPr>
            <a:lvl7pPr marL="2971800" indent="-228600" eaLnBrk="0" fontAlgn="base" hangingPunct="0">
              <a:spcBef>
                <a:spcPct val="20000"/>
              </a:spcBef>
              <a:spcAft>
                <a:spcPct val="0"/>
              </a:spcAft>
              <a:buFont typeface="Times" pitchFamily="2" charset="0"/>
              <a:buChar char="•"/>
              <a:defRPr sz="1600">
                <a:solidFill>
                  <a:srgbClr val="131313"/>
                </a:solidFill>
                <a:latin typeface="Arial" panose="020B0604020202020204" pitchFamily="34" charset="0"/>
                <a:ea typeface="Osaka" charset="-128"/>
              </a:defRPr>
            </a:lvl7pPr>
            <a:lvl8pPr marL="3429000" indent="-228600" eaLnBrk="0" fontAlgn="base" hangingPunct="0">
              <a:spcBef>
                <a:spcPct val="20000"/>
              </a:spcBef>
              <a:spcAft>
                <a:spcPct val="0"/>
              </a:spcAft>
              <a:buFont typeface="Times" pitchFamily="2" charset="0"/>
              <a:buChar char="•"/>
              <a:defRPr sz="1600">
                <a:solidFill>
                  <a:srgbClr val="131313"/>
                </a:solidFill>
                <a:latin typeface="Arial" panose="020B0604020202020204" pitchFamily="34" charset="0"/>
                <a:ea typeface="Osaka" charset="-128"/>
              </a:defRPr>
            </a:lvl8pPr>
            <a:lvl9pPr marL="3886200" indent="-228600" eaLnBrk="0" fontAlgn="base" hangingPunct="0">
              <a:spcBef>
                <a:spcPct val="20000"/>
              </a:spcBef>
              <a:spcAft>
                <a:spcPct val="0"/>
              </a:spcAft>
              <a:buFont typeface="Times" pitchFamily="2" charset="0"/>
              <a:buChar char="•"/>
              <a:defRPr sz="1600">
                <a:solidFill>
                  <a:srgbClr val="131313"/>
                </a:solidFill>
                <a:latin typeface="Arial" panose="020B0604020202020204" pitchFamily="34" charset="0"/>
                <a:ea typeface="Osaka" charset="-128"/>
              </a:defRPr>
            </a:lvl9pPr>
          </a:lstStyle>
          <a:p>
            <a:pPr algn="r">
              <a:spcBef>
                <a:spcPct val="0"/>
              </a:spcBef>
              <a:buFontTx/>
              <a:buNone/>
            </a:pPr>
            <a:r>
              <a:rPr lang="en-US" altLang="en-US" sz="1100" dirty="0">
                <a:cs typeface="Arial" panose="020B0604020202020204" pitchFamily="34" charset="0"/>
              </a:rPr>
              <a:t>Platt OS, Brambilla DJ, Rosse WF, et al: N Engl J Med 1994, 330:1639</a:t>
            </a:r>
          </a:p>
        </p:txBody>
      </p:sp>
    </p:spTree>
    <p:extLst>
      <p:ext uri="{BB962C8B-B14F-4D97-AF65-F5344CB8AC3E}">
        <p14:creationId xmlns:p14="http://schemas.microsoft.com/office/powerpoint/2010/main" val="2877582443"/>
      </p:ext>
    </p:extLst>
  </p:cSld>
  <p:clrMapOvr>
    <a:masterClrMapping/>
  </p:clrMapOvr>
</p:sld>
</file>

<file path=ppt/theme/theme1.xml><?xml version="1.0" encoding="utf-8"?>
<a:theme xmlns:a="http://schemas.openxmlformats.org/drawingml/2006/main" name="Blank Presentation">
  <a:themeElements>
    <a:clrScheme name="">
      <a:dk1>
        <a:srgbClr val="131313"/>
      </a:dk1>
      <a:lt1>
        <a:srgbClr val="CD9591"/>
      </a:lt1>
      <a:dk2>
        <a:srgbClr val="6D1A20"/>
      </a:dk2>
      <a:lt2>
        <a:srgbClr val="808080"/>
      </a:lt2>
      <a:accent1>
        <a:srgbClr val="720D1A"/>
      </a:accent1>
      <a:accent2>
        <a:srgbClr val="720D1A"/>
      </a:accent2>
      <a:accent3>
        <a:srgbClr val="E3C8C7"/>
      </a:accent3>
      <a:accent4>
        <a:srgbClr val="0E0E0E"/>
      </a:accent4>
      <a:accent5>
        <a:srgbClr val="BCAAAB"/>
      </a:accent5>
      <a:accent6>
        <a:srgbClr val="670B16"/>
      </a:accent6>
      <a:hlink>
        <a:srgbClr val="6D1A20"/>
      </a:hlink>
      <a:folHlink>
        <a:srgbClr val="720D1A"/>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eorgia" pitchFamily="-111" charset="0"/>
            <a:ea typeface="Osaka" pitchFamily="-111" charset="-128"/>
            <a:cs typeface="Osaka"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eorgia" pitchFamily="-111" charset="0"/>
            <a:ea typeface="Osaka" pitchFamily="-111" charset="-128"/>
            <a:cs typeface="Osaka" pitchFamily="-111" charset="-128"/>
          </a:defRPr>
        </a:defPPr>
      </a:lstStyle>
    </a:lnDef>
  </a:objectDefaults>
  <a:extraClrSchemeLst>
    <a:extraClrScheme>
      <a:clrScheme name="Blank Presentation 1">
        <a:dk1>
          <a:srgbClr val="808080"/>
        </a:dk1>
        <a:lt1>
          <a:srgbClr val="FFFF66"/>
        </a:lt1>
        <a:dk2>
          <a:srgbClr val="A11F1C"/>
        </a:dk2>
        <a:lt2>
          <a:srgbClr val="FFFF66"/>
        </a:lt2>
        <a:accent1>
          <a:srgbClr val="004080"/>
        </a:accent1>
        <a:accent2>
          <a:srgbClr val="408000"/>
        </a:accent2>
        <a:accent3>
          <a:srgbClr val="CDABAB"/>
        </a:accent3>
        <a:accent4>
          <a:srgbClr val="DADA56"/>
        </a:accent4>
        <a:accent5>
          <a:srgbClr val="AAAFC0"/>
        </a:accent5>
        <a:accent6>
          <a:srgbClr val="397300"/>
        </a:accent6>
        <a:hlink>
          <a:srgbClr val="DC6E00"/>
        </a:hlink>
        <a:folHlink>
          <a:srgbClr val="8000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2004:Templates:Presentations:Designs:Executive</Template>
  <TotalTime>35289</TotalTime>
  <Words>1972</Words>
  <Application>Microsoft Macintosh PowerPoint</Application>
  <PresentationFormat>On-screen Show (4:3)</PresentationFormat>
  <Paragraphs>307</Paragraphs>
  <Slides>37</Slides>
  <Notes>13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6" baseType="lpstr">
      <vt:lpstr>ＭＳ Ｐゴシック</vt:lpstr>
      <vt:lpstr>Arial</vt:lpstr>
      <vt:lpstr>Arial Regular</vt:lpstr>
      <vt:lpstr>Futura Bk BT</vt:lpstr>
      <vt:lpstr>Georgia</vt:lpstr>
      <vt:lpstr>Times</vt:lpstr>
      <vt:lpstr>Wingdings</vt:lpstr>
      <vt:lpstr>Blank Presentation</vt:lpstr>
      <vt:lpstr>Image</vt:lpstr>
      <vt:lpstr> How Sickle Cell Disease Impacts  a Student's Education</vt:lpstr>
      <vt:lpstr>Objectives</vt:lpstr>
      <vt:lpstr>Sickle Cell Disease</vt:lpstr>
      <vt:lpstr>Sickle Cell Disease in the US</vt:lpstr>
      <vt:lpstr>Global Sickle Cell Disease </vt:lpstr>
      <vt:lpstr>PowerPoint Presentation</vt:lpstr>
      <vt:lpstr>Pathophysiology of Sickle Cell Disease</vt:lpstr>
      <vt:lpstr>Clinical Manifestations of Sickle Cell Disease</vt:lpstr>
      <vt:lpstr>Median Life Expectancy is ~30 years Shorter than Expected</vt:lpstr>
      <vt:lpstr>Age of Death by Age Group</vt:lpstr>
      <vt:lpstr>A Nearly Invisible Condition: Vulnerable Children</vt:lpstr>
      <vt:lpstr>Common Complications</vt:lpstr>
      <vt:lpstr>Pain - Vaso-occlusion</vt:lpstr>
      <vt:lpstr>Anemia</vt:lpstr>
      <vt:lpstr>Spleen Complications</vt:lpstr>
      <vt:lpstr>Fever</vt:lpstr>
      <vt:lpstr>Kidney Changes</vt:lpstr>
      <vt:lpstr>Other Situations</vt:lpstr>
      <vt:lpstr>Stroke/Cerebral Infarct</vt:lpstr>
      <vt:lpstr>Silent Cerebral Infarcts are Common</vt:lpstr>
      <vt:lpstr>Silent Cerebral Infarct and Stroke Impact Cognition</vt:lpstr>
      <vt:lpstr>Cognitive Deficits seen in SCD</vt:lpstr>
      <vt:lpstr>Domain Specific Assessments are Needed for Interventions at School</vt:lpstr>
      <vt:lpstr>PowerPoint Presentation</vt:lpstr>
      <vt:lpstr>Increased Grade Retention</vt:lpstr>
      <vt:lpstr>By Age 15, 65% of Poor Males with SCA Fail</vt:lpstr>
      <vt:lpstr>Screen for Educational Performance</vt:lpstr>
      <vt:lpstr>School Liaison</vt:lpstr>
      <vt:lpstr>PowerPoint Presentation</vt:lpstr>
      <vt:lpstr>PowerPoint Presentation</vt:lpstr>
      <vt:lpstr>PowerPoint Presentation</vt:lpstr>
      <vt:lpstr>A High Risk Yet Underrecognized Population of Students</vt:lpstr>
      <vt:lpstr>What are we doing to help?</vt:lpstr>
      <vt:lpstr>Are you interested in helping?</vt:lpstr>
      <vt:lpstr>We need to work together!</vt:lpstr>
      <vt:lpstr>Acknowledgements “The Village”</vt:lpstr>
      <vt:lpstr> Questions?  If you would like to learn more or be a part of future efforts, please email me!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Kathleen Cruder</dc:creator>
  <cp:keywords/>
  <dc:description/>
  <cp:lastModifiedBy>King, Allison</cp:lastModifiedBy>
  <cp:revision>605</cp:revision>
  <cp:lastPrinted>2014-07-28T04:31:19Z</cp:lastPrinted>
  <dcterms:created xsi:type="dcterms:W3CDTF">2010-11-30T16:22:10Z</dcterms:created>
  <dcterms:modified xsi:type="dcterms:W3CDTF">2024-02-21T21:04:11Z</dcterms:modified>
  <cp:category/>
</cp:coreProperties>
</file>